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4042" r:id="rId5"/>
  </p:sldMasterIdLst>
  <p:notesMasterIdLst>
    <p:notesMasterId r:id="rId17"/>
  </p:notesMasterIdLst>
  <p:handoutMasterIdLst>
    <p:handoutMasterId r:id="rId18"/>
  </p:handoutMasterIdLst>
  <p:sldIdLst>
    <p:sldId id="3066" r:id="rId6"/>
    <p:sldId id="3072" r:id="rId7"/>
    <p:sldId id="3067" r:id="rId8"/>
    <p:sldId id="2147470454" r:id="rId9"/>
    <p:sldId id="2147470451" r:id="rId10"/>
    <p:sldId id="2147470455" r:id="rId11"/>
    <p:sldId id="2147470456" r:id="rId12"/>
    <p:sldId id="2147470457" r:id="rId13"/>
    <p:sldId id="2147470458" r:id="rId14"/>
    <p:sldId id="2147470459" r:id="rId15"/>
    <p:sldId id="296" r:id="rId16"/>
  </p:sldIdLst>
  <p:sldSz cx="12193588" cy="6858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8F4"/>
    <a:srgbClr val="000000"/>
    <a:srgbClr val="050525"/>
    <a:srgbClr val="141129"/>
    <a:srgbClr val="101072"/>
    <a:srgbClr val="06393C"/>
    <a:srgbClr val="BDE0F5"/>
    <a:srgbClr val="BA5924"/>
    <a:srgbClr val="D74231"/>
    <a:srgbClr val="8C0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682E7-4955-0DC1-99C4-06549240D9F1}" v="3" dt="2023-03-16T16:42:27.874"/>
    <p1510:client id="{1C0C46EA-FC08-E9EE-313D-55ED95B4B5B6}" v="9" dt="2023-03-19T07:29:31.821"/>
    <p1510:client id="{1CFA0033-30EB-4F2F-03EA-6324F2FBDF6B}" v="2" dt="2023-03-18T15:41:30.954"/>
    <p1510:client id="{2BAF13F3-194C-1F81-96C8-DF425600D53A}" v="38" dt="2023-03-19T13:08:35.723"/>
    <p1510:client id="{5354E8EC-772F-4872-8192-6AAD4B573BD8}" v="322" dt="2023-03-17T10:57:15.092"/>
    <p1510:client id="{5E74A9E9-E775-1F0E-A951-27E3433058A9}" v="3177" dt="2023-03-18T15:18:20.995"/>
    <p1510:client id="{777EE7D7-BA52-DF09-C834-815231A1A5CB}" v="538" dt="2023-03-19T17:39:05.484"/>
    <p1510:client id="{8384EDE5-CA73-4DDA-9742-AC8985E267ED}" v="4" dt="2023-03-16T15:44:59.427"/>
    <p1510:client id="{93B9CEAF-B5A8-4590-B2B0-C02AD6FE28A8}" v="33" dt="2023-03-17T08:06:13.649"/>
    <p1510:client id="{EA9E3E39-46F7-1F43-9D3D-0CEF5F39D60A}" v="20" dt="2023-03-20T07:12:14.568"/>
    <p1510:client id="{FB490967-E060-9D65-347B-4356E1389B47}" v="477" dt="2023-03-18T07:01:27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4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23-03-2023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23/03/2023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pPr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19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E038F-917B-4F06-657C-44C35DC5E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813" y="947738"/>
            <a:ext cx="5037137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90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/>
        </p:nvSpPr>
        <p:spPr>
          <a:xfrm>
            <a:off x="1007373" y="298022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51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813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56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4" y="2766220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52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F70DD664-010A-1E48-2F8A-594CF817CE6D}"/>
              </a:ext>
            </a:extLst>
          </p:cNvPr>
          <p:cNvSpPr/>
          <p:nvPr/>
        </p:nvSpPr>
        <p:spPr>
          <a:xfrm>
            <a:off x="662989" y="1569638"/>
            <a:ext cx="2606561" cy="3423260"/>
          </a:xfrm>
          <a:prstGeom prst="roundRect">
            <a:avLst>
              <a:gd name="adj" fmla="val 425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62BCE67-986A-4DFC-372B-5F6ADEC1C3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403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0" name="Rectangle: Rounded Corners 5">
            <a:extLst>
              <a:ext uri="{FF2B5EF4-FFF2-40B4-BE49-F238E27FC236}">
                <a16:creationId xmlns:a16="http://schemas.microsoft.com/office/drawing/2014/main" id="{30FD5F04-20CA-21DE-BD62-ECC00EABEC0A}"/>
              </a:ext>
            </a:extLst>
          </p:cNvPr>
          <p:cNvSpPr/>
          <p:nvPr/>
        </p:nvSpPr>
        <p:spPr>
          <a:xfrm>
            <a:off x="3439913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191BF1AF-40EC-7F21-307C-DCD885E888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74329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2" name="Rectangle: Rounded Corners 5">
            <a:extLst>
              <a:ext uri="{FF2B5EF4-FFF2-40B4-BE49-F238E27FC236}">
                <a16:creationId xmlns:a16="http://schemas.microsoft.com/office/drawing/2014/main" id="{993F949F-8DF1-6005-F495-71C6FB310A7A}"/>
              </a:ext>
            </a:extLst>
          </p:cNvPr>
          <p:cNvSpPr/>
          <p:nvPr/>
        </p:nvSpPr>
        <p:spPr>
          <a:xfrm>
            <a:off x="6214282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DF75D2FE-5F3D-303F-BDC0-BF002E519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8696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4" name="Rectangle: Rounded Corners 5">
            <a:extLst>
              <a:ext uri="{FF2B5EF4-FFF2-40B4-BE49-F238E27FC236}">
                <a16:creationId xmlns:a16="http://schemas.microsoft.com/office/drawing/2014/main" id="{A648BC92-F0B3-54AE-A8AA-34BF20C1AA52}"/>
              </a:ext>
            </a:extLst>
          </p:cNvPr>
          <p:cNvSpPr/>
          <p:nvPr/>
        </p:nvSpPr>
        <p:spPr>
          <a:xfrm>
            <a:off x="8988649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D6D3FF8F-FFFB-B2BC-6B21-F0666F6A9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3063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/>
        </p:nvSpPr>
        <p:spPr>
          <a:xfrm>
            <a:off x="1007373" y="298022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03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Ad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1">
            <a:extLst>
              <a:ext uri="{FF2B5EF4-FFF2-40B4-BE49-F238E27FC236}">
                <a16:creationId xmlns:a16="http://schemas.microsoft.com/office/drawing/2014/main" id="{8A9F934A-F81C-46F6-80E9-9AD6DC4FC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205" y="1322204"/>
            <a:ext cx="4086229" cy="4086229"/>
          </a:xfrm>
          <a:custGeom>
            <a:avLst/>
            <a:gdLst>
              <a:gd name="connsiteX0" fmla="*/ 0 w 4086229"/>
              <a:gd name="connsiteY0" fmla="*/ 0 h 4086229"/>
              <a:gd name="connsiteX1" fmla="*/ 4086229 w 4086229"/>
              <a:gd name="connsiteY1" fmla="*/ 0 h 4086229"/>
              <a:gd name="connsiteX2" fmla="*/ 4086229 w 4086229"/>
              <a:gd name="connsiteY2" fmla="*/ 4086229 h 4086229"/>
              <a:gd name="connsiteX3" fmla="*/ 0 w 4086229"/>
              <a:gd name="connsiteY3" fmla="*/ 4086229 h 408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6229" h="4086229">
                <a:moveTo>
                  <a:pt x="0" y="0"/>
                </a:moveTo>
                <a:lnTo>
                  <a:pt x="4086229" y="0"/>
                </a:lnTo>
                <a:lnTo>
                  <a:pt x="4086229" y="4086229"/>
                </a:lnTo>
                <a:lnTo>
                  <a:pt x="0" y="408622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id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946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064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Add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pHolder1">
            <a:extLst>
              <a:ext uri="{FF2B5EF4-FFF2-40B4-BE49-F238E27FC236}">
                <a16:creationId xmlns:a16="http://schemas.microsoft.com/office/drawing/2014/main" id="{930504E4-3552-95EE-0FE9-EB7496F53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9215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pHolder2">
            <a:extLst>
              <a:ext uri="{FF2B5EF4-FFF2-40B4-BE49-F238E27FC236}">
                <a16:creationId xmlns:a16="http://schemas.microsoft.com/office/drawing/2014/main" id="{C22B3B0D-C689-147F-87CD-DBAC4DE4F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7303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pHolder3">
            <a:extLst>
              <a:ext uri="{FF2B5EF4-FFF2-40B4-BE49-F238E27FC236}">
                <a16:creationId xmlns:a16="http://schemas.microsoft.com/office/drawing/2014/main" id="{3EAAAA2E-5CA1-88DA-DC2E-D2A13A9DC1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0819" y="290778"/>
            <a:ext cx="2743560" cy="6276444"/>
          </a:xfrm>
          <a:custGeom>
            <a:avLst/>
            <a:gdLst>
              <a:gd name="connsiteX0" fmla="*/ 0 w 2743203"/>
              <a:gd name="connsiteY0" fmla="*/ 0 h 6276444"/>
              <a:gd name="connsiteX1" fmla="*/ 2743203 w 2743203"/>
              <a:gd name="connsiteY1" fmla="*/ 0 h 6276444"/>
              <a:gd name="connsiteX2" fmla="*/ 2743203 w 2743203"/>
              <a:gd name="connsiteY2" fmla="*/ 6276444 h 6276444"/>
              <a:gd name="connsiteX3" fmla="*/ 0 w 2743203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3" h="6276444">
                <a:moveTo>
                  <a:pt x="0" y="0"/>
                </a:moveTo>
                <a:lnTo>
                  <a:pt x="2743203" y="0"/>
                </a:lnTo>
                <a:lnTo>
                  <a:pt x="2743203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pHolder4">
            <a:extLst>
              <a:ext uri="{FF2B5EF4-FFF2-40B4-BE49-F238E27FC236}">
                <a16:creationId xmlns:a16="http://schemas.microsoft.com/office/drawing/2014/main" id="{7446C9D5-9CBC-9DD6-705F-4360F8425F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905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10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05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Montserrat" panose="00000500000000000000" pitchFamily="2" charset="0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03AAE-91E2-BA00-5863-23DDE08E2791}"/>
              </a:ext>
            </a:extLst>
          </p:cNvPr>
          <p:cNvSpPr txBox="1"/>
          <p:nvPr userDrawn="1"/>
        </p:nvSpPr>
        <p:spPr>
          <a:xfrm>
            <a:off x="2654337" y="3166275"/>
            <a:ext cx="635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1D8BD707-D9CF-40AE-B4C6-C98DA3205C09}" type="datetimeFigureOut">
              <a:rPr lang="en-US" sz="1800" smtClean="0"/>
              <a:pPr/>
              <a:t>3/23/2023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0105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2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TEGOR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02557" y="6428005"/>
            <a:ext cx="1306619" cy="241092"/>
          </a:xfrm>
          <a:prstGeom prst="rect">
            <a:avLst/>
          </a:prstGeom>
        </p:spPr>
        <p:txBody>
          <a:bodyPr wrap="square"/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4676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582" y="1438275"/>
            <a:ext cx="1098319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7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3588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FFD925-F6E3-4BBA-AC51-8A16151D0CE1}"/>
              </a:ext>
            </a:extLst>
          </p:cNvPr>
          <p:cNvSpPr/>
          <p:nvPr userDrawn="1"/>
        </p:nvSpPr>
        <p:spPr>
          <a:xfrm>
            <a:off x="195970" y="5804807"/>
            <a:ext cx="2057668" cy="8082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EDCE9A-9A75-44B4-B74B-B7ACF1A308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31" y="5904373"/>
            <a:ext cx="1890106" cy="7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3785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77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76375"/>
            <a:ext cx="10517188" cy="43275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39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Add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pHolder1">
            <a:extLst>
              <a:ext uri="{FF2B5EF4-FFF2-40B4-BE49-F238E27FC236}">
                <a16:creationId xmlns:a16="http://schemas.microsoft.com/office/drawing/2014/main" id="{930504E4-3552-95EE-0FE9-EB7496F53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9214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3" name="PpHolder2">
            <a:extLst>
              <a:ext uri="{FF2B5EF4-FFF2-40B4-BE49-F238E27FC236}">
                <a16:creationId xmlns:a16="http://schemas.microsoft.com/office/drawing/2014/main" id="{C22B3B0D-C689-147F-87CD-DBAC4DE4F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7303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1" name="PpHolder3">
            <a:extLst>
              <a:ext uri="{FF2B5EF4-FFF2-40B4-BE49-F238E27FC236}">
                <a16:creationId xmlns:a16="http://schemas.microsoft.com/office/drawing/2014/main" id="{3EAAAA2E-5CA1-88DA-DC2E-D2A13A9DC1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0818" y="290778"/>
            <a:ext cx="2743560" cy="6276444"/>
          </a:xfrm>
          <a:custGeom>
            <a:avLst/>
            <a:gdLst>
              <a:gd name="connsiteX0" fmla="*/ 0 w 2743203"/>
              <a:gd name="connsiteY0" fmla="*/ 0 h 6276444"/>
              <a:gd name="connsiteX1" fmla="*/ 2743203 w 2743203"/>
              <a:gd name="connsiteY1" fmla="*/ 0 h 6276444"/>
              <a:gd name="connsiteX2" fmla="*/ 2743203 w 2743203"/>
              <a:gd name="connsiteY2" fmla="*/ 6276444 h 6276444"/>
              <a:gd name="connsiteX3" fmla="*/ 0 w 2743203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3" h="6276444">
                <a:moveTo>
                  <a:pt x="0" y="0"/>
                </a:moveTo>
                <a:lnTo>
                  <a:pt x="2743203" y="0"/>
                </a:lnTo>
                <a:lnTo>
                  <a:pt x="2743203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9" name="PpHolder4">
            <a:extLst>
              <a:ext uri="{FF2B5EF4-FFF2-40B4-BE49-F238E27FC236}">
                <a16:creationId xmlns:a16="http://schemas.microsoft.com/office/drawing/2014/main" id="{7446C9D5-9CBC-9DD6-705F-4360F8425F8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202904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20" r:id="rId2"/>
    <p:sldLayoutId id="2147483721" r:id="rId3"/>
    <p:sldLayoutId id="2147483724" r:id="rId4"/>
    <p:sldLayoutId id="2147483723" r:id="rId5"/>
    <p:sldLayoutId id="2147483722" r:id="rId6"/>
    <p:sldLayoutId id="2147483725" r:id="rId7"/>
    <p:sldLayoutId id="2147483717" r:id="rId8"/>
    <p:sldLayoutId id="2147483718" r:id="rId9"/>
    <p:sldLayoutId id="2147483719" r:id="rId10"/>
    <p:sldLayoutId id="2147484059" r:id="rId11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63F41F-38CB-A1E9-09AA-DC9CCEB45C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39180" y="6473339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C1F12-D92C-E48B-5770-DA81D58ADD75}"/>
              </a:ext>
            </a:extLst>
          </p:cNvPr>
          <p:cNvSpPr txBox="1"/>
          <p:nvPr/>
        </p:nvSpPr>
        <p:spPr>
          <a:xfrm>
            <a:off x="10557165" y="6477897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4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8" r:id="rId14"/>
  </p:sldLayoutIdLst>
  <p:hf hdr="0" ftr="0" dt="0"/>
  <p:txStyles>
    <p:titleStyle>
      <a:lvl1pPr algn="l" defTabSz="913974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4" indent="-228494" algn="l" defTabSz="9139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7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1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66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0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92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7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67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6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4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1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48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31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47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46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 userDrawn="1">
          <p15:clr>
            <a:srgbClr val="F26B43"/>
          </p15:clr>
        </p15:guide>
        <p15:guide id="2" pos="280" userDrawn="1">
          <p15:clr>
            <a:srgbClr val="F26B43"/>
          </p15:clr>
        </p15:guide>
        <p15:guide id="3" pos="7402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0.jpg"/><Relationship Id="rId5" Type="http://schemas.openxmlformats.org/officeDocument/2006/relationships/image" Target="../media/image16.png"/><Relationship Id="rId10" Type="http://schemas.openxmlformats.org/officeDocument/2006/relationships/image" Target="../media/image29.jpeg"/><Relationship Id="rId4" Type="http://schemas.openxmlformats.org/officeDocument/2006/relationships/image" Target="../media/image15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3.jpeg"/><Relationship Id="rId4" Type="http://schemas.openxmlformats.org/officeDocument/2006/relationships/image" Target="../media/image15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5.sv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0"/>
            <a:ext cx="12193588" cy="685800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1" y="-1"/>
            <a:ext cx="12193587" cy="6858001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3905" y="4546037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635" y="4265955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8261" y="329959"/>
            <a:ext cx="38263" cy="382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4268" y="5492187"/>
            <a:ext cx="55891" cy="55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300" y="5607469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2133" y="80011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337" y="429645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5016" y="1723283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31255" y="1003592"/>
            <a:ext cx="5670142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Marketing101</a:t>
            </a:r>
            <a:endParaRPr lang="en-US" sz="6000" b="1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  <a:p>
            <a:pPr defTabSz="228600"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Assignment</a:t>
            </a:r>
          </a:p>
        </p:txBody>
      </p:sp>
      <p:sp>
        <p:nvSpPr>
          <p:cNvPr id="5" name="Justify Text Body">
            <a:extLst>
              <a:ext uri="{FF2B5EF4-FFF2-40B4-BE49-F238E27FC236}">
                <a16:creationId xmlns:a16="http://schemas.microsoft.com/office/drawing/2014/main" id="{8046BCE0-0B8E-C0AA-1B42-BE107D8B3BDB}"/>
              </a:ext>
            </a:extLst>
          </p:cNvPr>
          <p:cNvSpPr txBox="1"/>
          <p:nvPr/>
        </p:nvSpPr>
        <p:spPr>
          <a:xfrm>
            <a:off x="1143394" y="2965116"/>
            <a:ext cx="4691135" cy="31795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ID" sz="2000" b="1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Lokesh .R 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Rahul </a:t>
            </a:r>
            <a:r>
              <a:rPr lang="en-ID" sz="2000" err="1">
                <a:solidFill>
                  <a:schemeClr val="bg1"/>
                </a:solidFill>
              </a:rPr>
              <a:t>Sheoran</a:t>
            </a:r>
            <a:endParaRPr lang="en-ID" sz="2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Teja Krishna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Vijay Prashant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ID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244260" y="6103586"/>
            <a:ext cx="4691135" cy="5227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</a:rPr>
              <a:t>Prepared by Team1</a:t>
            </a: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</a:rPr>
              <a:t>March 20</a:t>
            </a:r>
            <a:r>
              <a:rPr lang="en-US" sz="1200" baseline="30000">
                <a:solidFill>
                  <a:schemeClr val="bg1"/>
                </a:solidFill>
              </a:rPr>
              <a:t>th</a:t>
            </a:r>
            <a:r>
              <a:rPr lang="en-US" sz="1200">
                <a:solidFill>
                  <a:schemeClr val="bg1"/>
                </a:solidFill>
              </a:rPr>
              <a:t>, 2023</a:t>
            </a:r>
            <a:endParaRPr lang="en-ID" sz="120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A03EA6-6965-664A-58F6-9440B9EA6904}"/>
              </a:ext>
            </a:extLst>
          </p:cNvPr>
          <p:cNvGrpSpPr/>
          <p:nvPr/>
        </p:nvGrpSpPr>
        <p:grpSpPr>
          <a:xfrm>
            <a:off x="9816895" y="5779091"/>
            <a:ext cx="1929694" cy="653163"/>
            <a:chOff x="6384524" y="1743074"/>
            <a:chExt cx="5073300" cy="168782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554039-5D84-9F73-331D-93F971CB8A62}"/>
                </a:ext>
              </a:extLst>
            </p:cNvPr>
            <p:cNvSpPr/>
            <p:nvPr/>
          </p:nvSpPr>
          <p:spPr>
            <a:xfrm>
              <a:off x="9808190" y="1743074"/>
              <a:ext cx="1649634" cy="1687829"/>
            </a:xfrm>
            <a:custGeom>
              <a:avLst/>
              <a:gdLst>
                <a:gd name="connsiteX0" fmla="*/ 804745 w 1649634"/>
                <a:gd name="connsiteY0" fmla="*/ -179 h 1687829"/>
                <a:gd name="connsiteX1" fmla="*/ 804745 w 1649634"/>
                <a:gd name="connsiteY1" fmla="*/ -179 h 1687829"/>
                <a:gd name="connsiteX2" fmla="*/ -1165 w 1649634"/>
                <a:gd name="connsiteY2" fmla="*/ 591419 h 1687829"/>
                <a:gd name="connsiteX3" fmla="*/ 75035 w 1649634"/>
                <a:gd name="connsiteY3" fmla="*/ 615136 h 1687829"/>
                <a:gd name="connsiteX4" fmla="*/ 1032488 w 1649634"/>
                <a:gd name="connsiteY4" fmla="*/ 114835 h 1687829"/>
                <a:gd name="connsiteX5" fmla="*/ 1532837 w 1649634"/>
                <a:gd name="connsiteY5" fmla="*/ 1072336 h 1687829"/>
                <a:gd name="connsiteX6" fmla="*/ 575288 w 1649634"/>
                <a:gd name="connsiteY6" fmla="*/ 1572637 h 1687829"/>
                <a:gd name="connsiteX7" fmla="*/ 75035 w 1649634"/>
                <a:gd name="connsiteY7" fmla="*/ 1072336 h 1687829"/>
                <a:gd name="connsiteX8" fmla="*/ -1165 w 1649634"/>
                <a:gd name="connsiteY8" fmla="*/ 1096053 h 1687829"/>
                <a:gd name="connsiteX9" fmla="*/ 804650 w 1649634"/>
                <a:gd name="connsiteY9" fmla="*/ 1687651 h 1687829"/>
                <a:gd name="connsiteX10" fmla="*/ 804650 w 1649634"/>
                <a:gd name="connsiteY10" fmla="*/ 1687651 h 1687829"/>
                <a:gd name="connsiteX11" fmla="*/ 1648469 w 1649634"/>
                <a:gd name="connsiteY11" fmla="*/ 843831 h 1687829"/>
                <a:gd name="connsiteX12" fmla="*/ 804650 w 1649634"/>
                <a:gd name="connsiteY12" fmla="*/ 11 h 16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9634" h="1687829">
                  <a:moveTo>
                    <a:pt x="804745" y="-179"/>
                  </a:moveTo>
                  <a:lnTo>
                    <a:pt x="804745" y="-179"/>
                  </a:lnTo>
                  <a:cubicBezTo>
                    <a:pt x="435747" y="-227"/>
                    <a:pt x="109420" y="239327"/>
                    <a:pt x="-1165" y="591419"/>
                  </a:cubicBezTo>
                  <a:lnTo>
                    <a:pt x="75035" y="615136"/>
                  </a:lnTo>
                  <a:cubicBezTo>
                    <a:pt x="201241" y="212581"/>
                    <a:pt x="629961" y="-11419"/>
                    <a:pt x="1032488" y="114835"/>
                  </a:cubicBezTo>
                  <a:cubicBezTo>
                    <a:pt x="1435110" y="241089"/>
                    <a:pt x="1659043" y="669781"/>
                    <a:pt x="1532837" y="1072336"/>
                  </a:cubicBezTo>
                  <a:cubicBezTo>
                    <a:pt x="1406535" y="1474891"/>
                    <a:pt x="977910" y="1698890"/>
                    <a:pt x="575288" y="1572637"/>
                  </a:cubicBezTo>
                  <a:cubicBezTo>
                    <a:pt x="336686" y="1497808"/>
                    <a:pt x="149901" y="1310937"/>
                    <a:pt x="75035" y="1072336"/>
                  </a:cubicBezTo>
                  <a:lnTo>
                    <a:pt x="-1165" y="1096053"/>
                  </a:lnTo>
                  <a:cubicBezTo>
                    <a:pt x="109325" y="1448107"/>
                    <a:pt x="435651" y="1687660"/>
                    <a:pt x="804650" y="1687651"/>
                  </a:cubicBezTo>
                  <a:lnTo>
                    <a:pt x="804650" y="1687651"/>
                  </a:lnTo>
                  <a:cubicBezTo>
                    <a:pt x="1270708" y="1687651"/>
                    <a:pt x="1648469" y="1309861"/>
                    <a:pt x="1648469" y="843831"/>
                  </a:cubicBezTo>
                  <a:cubicBezTo>
                    <a:pt x="1648469" y="377801"/>
                    <a:pt x="1270708" y="11"/>
                    <a:pt x="804650" y="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2AD256-46A6-4EA1-6618-E8FC9C8D0CB3}"/>
                </a:ext>
              </a:extLst>
            </p:cNvPr>
            <p:cNvSpPr/>
            <p:nvPr/>
          </p:nvSpPr>
          <p:spPr>
            <a:xfrm>
              <a:off x="9413568" y="2249900"/>
              <a:ext cx="517207" cy="677132"/>
            </a:xfrm>
            <a:custGeom>
              <a:avLst/>
              <a:gdLst>
                <a:gd name="connsiteX0" fmla="*/ 71797 w 517207"/>
                <a:gd name="connsiteY0" fmla="*/ 480357 h 677132"/>
                <a:gd name="connsiteX1" fmla="*/ 252772 w 517207"/>
                <a:gd name="connsiteY1" fmla="*/ 555128 h 677132"/>
                <a:gd name="connsiteX2" fmla="*/ 376597 w 517207"/>
                <a:gd name="connsiteY2" fmla="*/ 470546 h 677132"/>
                <a:gd name="connsiteX3" fmla="*/ 244866 w 517207"/>
                <a:gd name="connsiteY3" fmla="*/ 392918 h 677132"/>
                <a:gd name="connsiteX4" fmla="*/ 163236 w 517207"/>
                <a:gd name="connsiteY4" fmla="*/ 393870 h 677132"/>
                <a:gd name="connsiteX5" fmla="*/ 163236 w 517207"/>
                <a:gd name="connsiteY5" fmla="*/ 272045 h 677132"/>
                <a:gd name="connsiteX6" fmla="*/ 244866 w 517207"/>
                <a:gd name="connsiteY6" fmla="*/ 272998 h 677132"/>
                <a:gd name="connsiteX7" fmla="*/ 365738 w 517207"/>
                <a:gd name="connsiteY7" fmla="*/ 200322 h 677132"/>
                <a:gd name="connsiteX8" fmla="*/ 243819 w 517207"/>
                <a:gd name="connsiteY8" fmla="*/ 121646 h 677132"/>
                <a:gd name="connsiteX9" fmla="*/ 76654 w 517207"/>
                <a:gd name="connsiteY9" fmla="*/ 190416 h 677132"/>
                <a:gd name="connsiteX10" fmla="*/ 7884 w 517207"/>
                <a:gd name="connsiteY10" fmla="*/ 103929 h 677132"/>
                <a:gd name="connsiteX11" fmla="*/ 258582 w 517207"/>
                <a:gd name="connsiteY11" fmla="*/ -179 h 677132"/>
                <a:gd name="connsiteX12" fmla="*/ 506232 w 517207"/>
                <a:gd name="connsiteY12" fmla="*/ 177653 h 677132"/>
                <a:gd name="connsiteX13" fmla="*/ 362595 w 517207"/>
                <a:gd name="connsiteY13" fmla="*/ 327100 h 677132"/>
                <a:gd name="connsiteX14" fmla="*/ 516043 w 517207"/>
                <a:gd name="connsiteY14" fmla="*/ 484358 h 677132"/>
                <a:gd name="connsiteX15" fmla="*/ 257439 w 517207"/>
                <a:gd name="connsiteY15" fmla="*/ 676953 h 677132"/>
                <a:gd name="connsiteX16" fmla="*/ -1165 w 517207"/>
                <a:gd name="connsiteY16" fmla="*/ 572178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7207" h="677132">
                  <a:moveTo>
                    <a:pt x="71797" y="480357"/>
                  </a:moveTo>
                  <a:cubicBezTo>
                    <a:pt x="120089" y="527830"/>
                    <a:pt x="185049" y="554643"/>
                    <a:pt x="252772" y="555128"/>
                  </a:cubicBezTo>
                  <a:cubicBezTo>
                    <a:pt x="332401" y="555128"/>
                    <a:pt x="376597" y="520648"/>
                    <a:pt x="376597" y="470546"/>
                  </a:cubicBezTo>
                  <a:cubicBezTo>
                    <a:pt x="376597" y="417492"/>
                    <a:pt x="336306" y="392918"/>
                    <a:pt x="244866" y="392918"/>
                  </a:cubicBezTo>
                  <a:cubicBezTo>
                    <a:pt x="217339" y="392918"/>
                    <a:pt x="173047" y="392918"/>
                    <a:pt x="163236" y="393870"/>
                  </a:cubicBezTo>
                  <a:lnTo>
                    <a:pt x="163236" y="272045"/>
                  </a:lnTo>
                  <a:cubicBezTo>
                    <a:pt x="175047" y="272998"/>
                    <a:pt x="220386" y="272998"/>
                    <a:pt x="244866" y="272998"/>
                  </a:cubicBezTo>
                  <a:cubicBezTo>
                    <a:pt x="317542" y="272998"/>
                    <a:pt x="365738" y="249376"/>
                    <a:pt x="365738" y="200322"/>
                  </a:cubicBezTo>
                  <a:cubicBezTo>
                    <a:pt x="365738" y="148220"/>
                    <a:pt x="312684" y="121646"/>
                    <a:pt x="243819" y="121646"/>
                  </a:cubicBezTo>
                  <a:cubicBezTo>
                    <a:pt x="181239" y="121865"/>
                    <a:pt x="121232" y="146544"/>
                    <a:pt x="76654" y="190416"/>
                  </a:cubicBezTo>
                  <a:lnTo>
                    <a:pt x="7884" y="103929"/>
                  </a:lnTo>
                  <a:cubicBezTo>
                    <a:pt x="60938" y="44017"/>
                    <a:pt x="143520" y="-179"/>
                    <a:pt x="258582" y="-179"/>
                  </a:cubicBezTo>
                  <a:cubicBezTo>
                    <a:pt x="412029" y="-179"/>
                    <a:pt x="506232" y="68591"/>
                    <a:pt x="506232" y="177653"/>
                  </a:cubicBezTo>
                  <a:cubicBezTo>
                    <a:pt x="506232" y="260234"/>
                    <a:pt x="435366" y="314336"/>
                    <a:pt x="362595" y="327100"/>
                  </a:cubicBezTo>
                  <a:cubicBezTo>
                    <a:pt x="429270" y="333958"/>
                    <a:pt x="516043" y="386060"/>
                    <a:pt x="516043" y="484358"/>
                  </a:cubicBezTo>
                  <a:cubicBezTo>
                    <a:pt x="516043" y="597324"/>
                    <a:pt x="414792" y="676953"/>
                    <a:pt x="257439" y="676953"/>
                  </a:cubicBezTo>
                  <a:cubicBezTo>
                    <a:pt x="136472" y="676953"/>
                    <a:pt x="46937" y="630757"/>
                    <a:pt x="-1165" y="572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7EF848-A95F-7606-9055-E2A1857882CA}"/>
                </a:ext>
              </a:extLst>
            </p:cNvPr>
            <p:cNvSpPr/>
            <p:nvPr/>
          </p:nvSpPr>
          <p:spPr>
            <a:xfrm>
              <a:off x="10053458" y="2249519"/>
              <a:ext cx="533970" cy="677132"/>
            </a:xfrm>
            <a:custGeom>
              <a:avLst/>
              <a:gdLst>
                <a:gd name="connsiteX0" fmla="*/ 269631 w 533970"/>
                <a:gd name="connsiteY0" fmla="*/ 356913 h 677132"/>
                <a:gd name="connsiteX1" fmla="*/ 141805 w 533970"/>
                <a:gd name="connsiteY1" fmla="*/ 419873 h 677132"/>
                <a:gd name="connsiteX2" fmla="*/ 275155 w 533970"/>
                <a:gd name="connsiteY2" fmla="*/ 555509 h 677132"/>
                <a:gd name="connsiteX3" fmla="*/ 391169 w 533970"/>
                <a:gd name="connsiteY3" fmla="*/ 458164 h 677132"/>
                <a:gd name="connsiteX4" fmla="*/ 269250 w 533970"/>
                <a:gd name="connsiteY4" fmla="*/ 356913 h 677132"/>
                <a:gd name="connsiteX5" fmla="*/ 304682 w 533970"/>
                <a:gd name="connsiteY5" fmla="*/ 202 h 677132"/>
                <a:gd name="connsiteX6" fmla="*/ 498421 w 533970"/>
                <a:gd name="connsiteY6" fmla="*/ 68020 h 677132"/>
                <a:gd name="connsiteX7" fmla="*/ 435461 w 533970"/>
                <a:gd name="connsiteY7" fmla="*/ 172795 h 677132"/>
                <a:gd name="connsiteX8" fmla="*/ 304682 w 533970"/>
                <a:gd name="connsiteY8" fmla="*/ 120693 h 677132"/>
                <a:gd name="connsiteX9" fmla="*/ 140472 w 533970"/>
                <a:gd name="connsiteY9" fmla="*/ 310336 h 677132"/>
                <a:gd name="connsiteX10" fmla="*/ 141424 w 533970"/>
                <a:gd name="connsiteY10" fmla="*/ 324147 h 677132"/>
                <a:gd name="connsiteX11" fmla="*/ 309540 w 533970"/>
                <a:gd name="connsiteY11" fmla="*/ 240613 h 677132"/>
                <a:gd name="connsiteX12" fmla="*/ 532806 w 533970"/>
                <a:gd name="connsiteY12" fmla="*/ 451877 h 677132"/>
                <a:gd name="connsiteX13" fmla="*/ 282013 w 533970"/>
                <a:gd name="connsiteY13" fmla="*/ 676953 h 677132"/>
                <a:gd name="connsiteX14" fmla="*/ -1165 w 533970"/>
                <a:gd name="connsiteY14" fmla="*/ 338911 h 677132"/>
                <a:gd name="connsiteX15" fmla="*/ 304682 w 533970"/>
                <a:gd name="connsiteY15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970" h="677132">
                  <a:moveTo>
                    <a:pt x="269631" y="356913"/>
                  </a:moveTo>
                  <a:cubicBezTo>
                    <a:pt x="219814" y="357904"/>
                    <a:pt x="172952" y="380964"/>
                    <a:pt x="141805" y="419873"/>
                  </a:cubicBezTo>
                  <a:cubicBezTo>
                    <a:pt x="147711" y="482738"/>
                    <a:pt x="183143" y="555509"/>
                    <a:pt x="275155" y="555509"/>
                  </a:cubicBezTo>
                  <a:cubicBezTo>
                    <a:pt x="351355" y="555509"/>
                    <a:pt x="391169" y="504360"/>
                    <a:pt x="391169" y="458164"/>
                  </a:cubicBezTo>
                  <a:cubicBezTo>
                    <a:pt x="391169" y="387393"/>
                    <a:pt x="333162" y="356913"/>
                    <a:pt x="269250" y="356913"/>
                  </a:cubicBezTo>
                  <a:moveTo>
                    <a:pt x="304682" y="202"/>
                  </a:moveTo>
                  <a:cubicBezTo>
                    <a:pt x="375263" y="-998"/>
                    <a:pt x="443938" y="23052"/>
                    <a:pt x="498421" y="68020"/>
                  </a:cubicBezTo>
                  <a:lnTo>
                    <a:pt x="435461" y="172795"/>
                  </a:lnTo>
                  <a:cubicBezTo>
                    <a:pt x="401075" y="137857"/>
                    <a:pt x="353641" y="118950"/>
                    <a:pt x="304682" y="120693"/>
                  </a:cubicBezTo>
                  <a:cubicBezTo>
                    <a:pt x="205337" y="120693"/>
                    <a:pt x="140472" y="206418"/>
                    <a:pt x="140472" y="310336"/>
                  </a:cubicBezTo>
                  <a:cubicBezTo>
                    <a:pt x="140281" y="314965"/>
                    <a:pt x="140567" y="319594"/>
                    <a:pt x="141424" y="324147"/>
                  </a:cubicBezTo>
                  <a:cubicBezTo>
                    <a:pt x="171904" y="279856"/>
                    <a:pt x="237817" y="240613"/>
                    <a:pt x="309540" y="240613"/>
                  </a:cubicBezTo>
                  <a:cubicBezTo>
                    <a:pt x="427555" y="240613"/>
                    <a:pt x="532806" y="312336"/>
                    <a:pt x="532806" y="451877"/>
                  </a:cubicBezTo>
                  <a:cubicBezTo>
                    <a:pt x="532806" y="579703"/>
                    <a:pt x="431461" y="676953"/>
                    <a:pt x="282013" y="676953"/>
                  </a:cubicBezTo>
                  <a:cubicBezTo>
                    <a:pt x="81988" y="676953"/>
                    <a:pt x="-1165" y="523601"/>
                    <a:pt x="-1165" y="338911"/>
                  </a:cubicBezTo>
                  <a:cubicBezTo>
                    <a:pt x="-1165" y="140315"/>
                    <a:pt x="110944" y="-179"/>
                    <a:pt x="30468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04C5C20-5937-9121-70DD-D380BA9247A2}"/>
                </a:ext>
              </a:extLst>
            </p:cNvPr>
            <p:cNvSpPr/>
            <p:nvPr/>
          </p:nvSpPr>
          <p:spPr>
            <a:xfrm>
              <a:off x="10700872" y="2249900"/>
              <a:ext cx="542829" cy="677132"/>
            </a:xfrm>
            <a:custGeom>
              <a:avLst/>
              <a:gdLst>
                <a:gd name="connsiteX0" fmla="*/ 270202 w 542829"/>
                <a:gd name="connsiteY0" fmla="*/ 123646 h 677132"/>
                <a:gd name="connsiteX1" fmla="*/ 140472 w 542829"/>
                <a:gd name="connsiteY1" fmla="*/ 337863 h 677132"/>
                <a:gd name="connsiteX2" fmla="*/ 270202 w 542829"/>
                <a:gd name="connsiteY2" fmla="*/ 553128 h 677132"/>
                <a:gd name="connsiteX3" fmla="*/ 399076 w 542829"/>
                <a:gd name="connsiteY3" fmla="*/ 337863 h 677132"/>
                <a:gd name="connsiteX4" fmla="*/ 270202 w 542829"/>
                <a:gd name="connsiteY4" fmla="*/ 123646 h 677132"/>
                <a:gd name="connsiteX5" fmla="*/ 270202 w 542829"/>
                <a:gd name="connsiteY5" fmla="*/ -179 h 677132"/>
                <a:gd name="connsiteX6" fmla="*/ 541664 w 542829"/>
                <a:gd name="connsiteY6" fmla="*/ 337863 h 677132"/>
                <a:gd name="connsiteX7" fmla="*/ 270202 w 542829"/>
                <a:gd name="connsiteY7" fmla="*/ 676953 h 677132"/>
                <a:gd name="connsiteX8" fmla="*/ -1165 w 542829"/>
                <a:gd name="connsiteY8" fmla="*/ 337863 h 677132"/>
                <a:gd name="connsiteX9" fmla="*/ 270202 w 542829"/>
                <a:gd name="connsiteY9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829" h="677132">
                  <a:moveTo>
                    <a:pt x="270202" y="123646"/>
                  </a:moveTo>
                  <a:cubicBezTo>
                    <a:pt x="175810" y="123646"/>
                    <a:pt x="140472" y="216991"/>
                    <a:pt x="140472" y="337863"/>
                  </a:cubicBezTo>
                  <a:cubicBezTo>
                    <a:pt x="140472" y="458735"/>
                    <a:pt x="175810" y="553128"/>
                    <a:pt x="270202" y="553128"/>
                  </a:cubicBezTo>
                  <a:cubicBezTo>
                    <a:pt x="364595" y="553128"/>
                    <a:pt x="399076" y="458735"/>
                    <a:pt x="399076" y="337863"/>
                  </a:cubicBezTo>
                  <a:cubicBezTo>
                    <a:pt x="399076" y="216991"/>
                    <a:pt x="363643" y="123646"/>
                    <a:pt x="270202" y="123646"/>
                  </a:cubicBezTo>
                  <a:moveTo>
                    <a:pt x="270202" y="-179"/>
                  </a:moveTo>
                  <a:cubicBezTo>
                    <a:pt x="457082" y="-179"/>
                    <a:pt x="541664" y="168794"/>
                    <a:pt x="541664" y="337863"/>
                  </a:cubicBezTo>
                  <a:cubicBezTo>
                    <a:pt x="541664" y="506932"/>
                    <a:pt x="457082" y="676953"/>
                    <a:pt x="270202" y="676953"/>
                  </a:cubicBezTo>
                  <a:cubicBezTo>
                    <a:pt x="83322" y="676953"/>
                    <a:pt x="-1165" y="506932"/>
                    <a:pt x="-1165" y="337863"/>
                  </a:cubicBezTo>
                  <a:cubicBezTo>
                    <a:pt x="-1165" y="168794"/>
                    <a:pt x="82369" y="-179"/>
                    <a:pt x="27020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596E01-E8AE-526F-4A73-F323D236534D}"/>
                </a:ext>
              </a:extLst>
            </p:cNvPr>
            <p:cNvSpPr/>
            <p:nvPr/>
          </p:nvSpPr>
          <p:spPr>
            <a:xfrm>
              <a:off x="7105471" y="2296858"/>
              <a:ext cx="368903" cy="580072"/>
            </a:xfrm>
            <a:custGeom>
              <a:avLst/>
              <a:gdLst>
                <a:gd name="connsiteX0" fmla="*/ 0 w 368903"/>
                <a:gd name="connsiteY0" fmla="*/ 0 h 580072"/>
                <a:gd name="connsiteX1" fmla="*/ 123539 w 368903"/>
                <a:gd name="connsiteY1" fmla="*/ 0 h 580072"/>
                <a:gd name="connsiteX2" fmla="*/ 123539 w 368903"/>
                <a:gd name="connsiteY2" fmla="*/ 471392 h 580072"/>
                <a:gd name="connsiteX3" fmla="*/ 368903 w 368903"/>
                <a:gd name="connsiteY3" fmla="*/ 471392 h 580072"/>
                <a:gd name="connsiteX4" fmla="*/ 368903 w 368903"/>
                <a:gd name="connsiteY4" fmla="*/ 580073 h 580072"/>
                <a:gd name="connsiteX5" fmla="*/ 0 w 368903"/>
                <a:gd name="connsiteY5" fmla="*/ 580073 h 580072"/>
                <a:gd name="connsiteX6" fmla="*/ 0 w 368903"/>
                <a:gd name="connsiteY6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903" h="580072">
                  <a:moveTo>
                    <a:pt x="0" y="0"/>
                  </a:moveTo>
                  <a:lnTo>
                    <a:pt x="123539" y="0"/>
                  </a:lnTo>
                  <a:lnTo>
                    <a:pt x="123539" y="471392"/>
                  </a:lnTo>
                  <a:lnTo>
                    <a:pt x="368903" y="471392"/>
                  </a:lnTo>
                  <a:lnTo>
                    <a:pt x="36890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3B44B8-8B0A-B6CA-8712-5DDF34CF9CD8}"/>
                </a:ext>
              </a:extLst>
            </p:cNvPr>
            <p:cNvSpPr/>
            <p:nvPr/>
          </p:nvSpPr>
          <p:spPr>
            <a:xfrm>
              <a:off x="7592198" y="2296858"/>
              <a:ext cx="410622" cy="580072"/>
            </a:xfrm>
            <a:custGeom>
              <a:avLst/>
              <a:gdLst>
                <a:gd name="connsiteX0" fmla="*/ 0 w 410622"/>
                <a:gd name="connsiteY0" fmla="*/ 0 h 580072"/>
                <a:gd name="connsiteX1" fmla="*/ 410623 w 410622"/>
                <a:gd name="connsiteY1" fmla="*/ 0 h 580072"/>
                <a:gd name="connsiteX2" fmla="*/ 410623 w 410622"/>
                <a:gd name="connsiteY2" fmla="*/ 106108 h 580072"/>
                <a:gd name="connsiteX3" fmla="*/ 123539 w 410622"/>
                <a:gd name="connsiteY3" fmla="*/ 106108 h 580072"/>
                <a:gd name="connsiteX4" fmla="*/ 123539 w 410622"/>
                <a:gd name="connsiteY4" fmla="*/ 232219 h 580072"/>
                <a:gd name="connsiteX5" fmla="*/ 404527 w 410622"/>
                <a:gd name="connsiteY5" fmla="*/ 232219 h 580072"/>
                <a:gd name="connsiteX6" fmla="*/ 404527 w 410622"/>
                <a:gd name="connsiteY6" fmla="*/ 338328 h 580072"/>
                <a:gd name="connsiteX7" fmla="*/ 123539 w 410622"/>
                <a:gd name="connsiteY7" fmla="*/ 338328 h 580072"/>
                <a:gd name="connsiteX8" fmla="*/ 123539 w 410622"/>
                <a:gd name="connsiteY8" fmla="*/ 473107 h 580072"/>
                <a:gd name="connsiteX9" fmla="*/ 410623 w 410622"/>
                <a:gd name="connsiteY9" fmla="*/ 473107 h 580072"/>
                <a:gd name="connsiteX10" fmla="*/ 410623 w 410622"/>
                <a:gd name="connsiteY10" fmla="*/ 580073 h 580072"/>
                <a:gd name="connsiteX11" fmla="*/ 0 w 410622"/>
                <a:gd name="connsiteY11" fmla="*/ 580073 h 580072"/>
                <a:gd name="connsiteX12" fmla="*/ 0 w 410622"/>
                <a:gd name="connsiteY12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22" h="580072">
                  <a:moveTo>
                    <a:pt x="0" y="0"/>
                  </a:moveTo>
                  <a:lnTo>
                    <a:pt x="410623" y="0"/>
                  </a:lnTo>
                  <a:lnTo>
                    <a:pt x="410623" y="106108"/>
                  </a:lnTo>
                  <a:lnTo>
                    <a:pt x="123539" y="106108"/>
                  </a:lnTo>
                  <a:lnTo>
                    <a:pt x="123539" y="232219"/>
                  </a:lnTo>
                  <a:lnTo>
                    <a:pt x="404527" y="232219"/>
                  </a:lnTo>
                  <a:lnTo>
                    <a:pt x="404527" y="338328"/>
                  </a:lnTo>
                  <a:lnTo>
                    <a:pt x="123539" y="338328"/>
                  </a:lnTo>
                  <a:lnTo>
                    <a:pt x="123539" y="473107"/>
                  </a:lnTo>
                  <a:lnTo>
                    <a:pt x="410623" y="473107"/>
                  </a:lnTo>
                  <a:lnTo>
                    <a:pt x="41062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56459E-31AA-26C5-C6A9-371AB5C8626A}"/>
                </a:ext>
              </a:extLst>
            </p:cNvPr>
            <p:cNvSpPr/>
            <p:nvPr/>
          </p:nvSpPr>
          <p:spPr>
            <a:xfrm>
              <a:off x="8131028" y="2296858"/>
              <a:ext cx="519493" cy="580167"/>
            </a:xfrm>
            <a:custGeom>
              <a:avLst/>
              <a:gdLst>
                <a:gd name="connsiteX0" fmla="*/ 123539 w 519493"/>
                <a:gd name="connsiteY0" fmla="*/ 190500 h 580167"/>
                <a:gd name="connsiteX1" fmla="*/ 123539 w 519493"/>
                <a:gd name="connsiteY1" fmla="*/ 580168 h 580167"/>
                <a:gd name="connsiteX2" fmla="*/ 0 w 519493"/>
                <a:gd name="connsiteY2" fmla="*/ 580168 h 580167"/>
                <a:gd name="connsiteX3" fmla="*/ 0 w 519493"/>
                <a:gd name="connsiteY3" fmla="*/ 0 h 580167"/>
                <a:gd name="connsiteX4" fmla="*/ 127063 w 519493"/>
                <a:gd name="connsiteY4" fmla="*/ 0 h 580167"/>
                <a:gd name="connsiteX5" fmla="*/ 395954 w 519493"/>
                <a:gd name="connsiteY5" fmla="*/ 375761 h 580167"/>
                <a:gd name="connsiteX6" fmla="*/ 395954 w 519493"/>
                <a:gd name="connsiteY6" fmla="*/ 0 h 580167"/>
                <a:gd name="connsiteX7" fmla="*/ 519493 w 519493"/>
                <a:gd name="connsiteY7" fmla="*/ 0 h 580167"/>
                <a:gd name="connsiteX8" fmla="*/ 519493 w 519493"/>
                <a:gd name="connsiteY8" fmla="*/ 580168 h 580167"/>
                <a:gd name="connsiteX9" fmla="*/ 400241 w 519493"/>
                <a:gd name="connsiteY9" fmla="*/ 580168 h 580167"/>
                <a:gd name="connsiteX10" fmla="*/ 123539 w 519493"/>
                <a:gd name="connsiteY10" fmla="*/ 190500 h 5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493" h="580167">
                  <a:moveTo>
                    <a:pt x="123539" y="190500"/>
                  </a:moveTo>
                  <a:lnTo>
                    <a:pt x="123539" y="580168"/>
                  </a:lnTo>
                  <a:lnTo>
                    <a:pt x="0" y="580168"/>
                  </a:lnTo>
                  <a:lnTo>
                    <a:pt x="0" y="0"/>
                  </a:lnTo>
                  <a:lnTo>
                    <a:pt x="127063" y="0"/>
                  </a:lnTo>
                  <a:lnTo>
                    <a:pt x="395954" y="375761"/>
                  </a:lnTo>
                  <a:lnTo>
                    <a:pt x="395954" y="0"/>
                  </a:lnTo>
                  <a:lnTo>
                    <a:pt x="519493" y="0"/>
                  </a:lnTo>
                  <a:lnTo>
                    <a:pt x="519493" y="580168"/>
                  </a:lnTo>
                  <a:lnTo>
                    <a:pt x="400241" y="580168"/>
                  </a:lnTo>
                  <a:lnTo>
                    <a:pt x="123539" y="190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2E9759-5DF1-01E6-0AC7-66B0E0E2D056}"/>
                </a:ext>
              </a:extLst>
            </p:cNvPr>
            <p:cNvSpPr/>
            <p:nvPr/>
          </p:nvSpPr>
          <p:spPr>
            <a:xfrm>
              <a:off x="8769488" y="2296858"/>
              <a:ext cx="536639" cy="580072"/>
            </a:xfrm>
            <a:custGeom>
              <a:avLst/>
              <a:gdLst>
                <a:gd name="connsiteX0" fmla="*/ 227435 w 536639"/>
                <a:gd name="connsiteY0" fmla="*/ 471213 h 580072"/>
                <a:gd name="connsiteX1" fmla="*/ 409268 w 536639"/>
                <a:gd name="connsiteY1" fmla="*/ 290238 h 580072"/>
                <a:gd name="connsiteX2" fmla="*/ 227435 w 536639"/>
                <a:gd name="connsiteY2" fmla="*/ 108406 h 580072"/>
                <a:gd name="connsiteX3" fmla="*/ 122660 w 536639"/>
                <a:gd name="connsiteY3" fmla="*/ 108406 h 580072"/>
                <a:gd name="connsiteX4" fmla="*/ 122660 w 536639"/>
                <a:gd name="connsiteY4" fmla="*/ 471118 h 580072"/>
                <a:gd name="connsiteX5" fmla="*/ -1165 w 536639"/>
                <a:gd name="connsiteY5" fmla="*/ -179 h 580072"/>
                <a:gd name="connsiteX6" fmla="*/ 227435 w 536639"/>
                <a:gd name="connsiteY6" fmla="*/ -179 h 580072"/>
                <a:gd name="connsiteX7" fmla="*/ 535474 w 536639"/>
                <a:gd name="connsiteY7" fmla="*/ 290333 h 580072"/>
                <a:gd name="connsiteX8" fmla="*/ 227435 w 536639"/>
                <a:gd name="connsiteY8" fmla="*/ 579893 h 580072"/>
                <a:gd name="connsiteX9" fmla="*/ -1165 w 536639"/>
                <a:gd name="connsiteY9" fmla="*/ 579893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639" h="580072">
                  <a:moveTo>
                    <a:pt x="227435" y="471213"/>
                  </a:moveTo>
                  <a:cubicBezTo>
                    <a:pt x="342307" y="471213"/>
                    <a:pt x="409268" y="388536"/>
                    <a:pt x="409268" y="290238"/>
                  </a:cubicBezTo>
                  <a:cubicBezTo>
                    <a:pt x="409268" y="187559"/>
                    <a:pt x="346593" y="108406"/>
                    <a:pt x="227435" y="108406"/>
                  </a:cubicBezTo>
                  <a:lnTo>
                    <a:pt x="122660" y="108406"/>
                  </a:lnTo>
                  <a:lnTo>
                    <a:pt x="122660" y="471118"/>
                  </a:lnTo>
                  <a:close/>
                  <a:moveTo>
                    <a:pt x="-1165" y="-179"/>
                  </a:moveTo>
                  <a:lnTo>
                    <a:pt x="227435" y="-179"/>
                  </a:lnTo>
                  <a:cubicBezTo>
                    <a:pt x="409268" y="-179"/>
                    <a:pt x="535474" y="115454"/>
                    <a:pt x="535474" y="290333"/>
                  </a:cubicBezTo>
                  <a:cubicBezTo>
                    <a:pt x="535474" y="465213"/>
                    <a:pt x="409268" y="579893"/>
                    <a:pt x="227435" y="579893"/>
                  </a:cubicBezTo>
                  <a:lnTo>
                    <a:pt x="-1165" y="57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4A7529-7A79-8ACB-2EE7-4B3C42850E1D}"/>
                </a:ext>
              </a:extLst>
            </p:cNvPr>
            <p:cNvSpPr/>
            <p:nvPr/>
          </p:nvSpPr>
          <p:spPr>
            <a:xfrm>
              <a:off x="6440816" y="2296572"/>
              <a:ext cx="549497" cy="579977"/>
            </a:xfrm>
            <a:custGeom>
              <a:avLst/>
              <a:gdLst>
                <a:gd name="connsiteX0" fmla="*/ 347450 w 549497"/>
                <a:gd name="connsiteY0" fmla="*/ 474928 h 579977"/>
                <a:gd name="connsiteX1" fmla="*/ 188383 w 549497"/>
                <a:gd name="connsiteY1" fmla="*/ 474928 h 579977"/>
                <a:gd name="connsiteX2" fmla="*/ 188383 w 549497"/>
                <a:gd name="connsiteY2" fmla="*/ 338435 h 579977"/>
                <a:gd name="connsiteX3" fmla="*/ 347640 w 549497"/>
                <a:gd name="connsiteY3" fmla="*/ 338435 h 579977"/>
                <a:gd name="connsiteX4" fmla="*/ 422507 w 549497"/>
                <a:gd name="connsiteY4" fmla="*/ 406253 h 579977"/>
                <a:gd name="connsiteX5" fmla="*/ 347640 w 549497"/>
                <a:gd name="connsiteY5" fmla="*/ 474928 h 579977"/>
                <a:gd name="connsiteX6" fmla="*/ 188383 w 549497"/>
                <a:gd name="connsiteY6" fmla="*/ 105358 h 579977"/>
                <a:gd name="connsiteX7" fmla="*/ 343354 w 549497"/>
                <a:gd name="connsiteY7" fmla="*/ 105358 h 579977"/>
                <a:gd name="connsiteX8" fmla="*/ 411172 w 549497"/>
                <a:gd name="connsiteY8" fmla="*/ 168794 h 579977"/>
                <a:gd name="connsiteX9" fmla="*/ 343354 w 549497"/>
                <a:gd name="connsiteY9" fmla="*/ 233183 h 579977"/>
                <a:gd name="connsiteX10" fmla="*/ 188383 w 549497"/>
                <a:gd name="connsiteY10" fmla="*/ 233183 h 579977"/>
                <a:gd name="connsiteX11" fmla="*/ 437271 w 549497"/>
                <a:gd name="connsiteY11" fmla="*/ 280999 h 579977"/>
                <a:gd name="connsiteX12" fmla="*/ 537283 w 549497"/>
                <a:gd name="connsiteY12" fmla="*/ 147649 h 579977"/>
                <a:gd name="connsiteX13" fmla="*/ 370310 w 549497"/>
                <a:gd name="connsiteY13" fmla="*/ -179 h 579977"/>
                <a:gd name="connsiteX14" fmla="*/ -1165 w 549497"/>
                <a:gd name="connsiteY14" fmla="*/ -179 h 579977"/>
                <a:gd name="connsiteX15" fmla="*/ 64558 w 549497"/>
                <a:gd name="connsiteY15" fmla="*/ 74973 h 579977"/>
                <a:gd name="connsiteX16" fmla="*/ 64558 w 549497"/>
                <a:gd name="connsiteY16" fmla="*/ 579798 h 579977"/>
                <a:gd name="connsiteX17" fmla="*/ 379549 w 549497"/>
                <a:gd name="connsiteY17" fmla="*/ 579798 h 579977"/>
                <a:gd name="connsiteX18" fmla="*/ 548333 w 549497"/>
                <a:gd name="connsiteY18" fmla="*/ 423302 h 579977"/>
                <a:gd name="connsiteX19" fmla="*/ 436985 w 549497"/>
                <a:gd name="connsiteY19" fmla="*/ 280427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497" h="579977">
                  <a:moveTo>
                    <a:pt x="347450" y="474928"/>
                  </a:moveTo>
                  <a:lnTo>
                    <a:pt x="188383" y="474928"/>
                  </a:lnTo>
                  <a:lnTo>
                    <a:pt x="188383" y="338435"/>
                  </a:lnTo>
                  <a:lnTo>
                    <a:pt x="347640" y="338435"/>
                  </a:lnTo>
                  <a:cubicBezTo>
                    <a:pt x="396408" y="338435"/>
                    <a:pt x="422507" y="369676"/>
                    <a:pt x="422507" y="406253"/>
                  </a:cubicBezTo>
                  <a:cubicBezTo>
                    <a:pt x="422507" y="447972"/>
                    <a:pt x="394599" y="474928"/>
                    <a:pt x="347640" y="474928"/>
                  </a:cubicBezTo>
                  <a:moveTo>
                    <a:pt x="188383" y="105358"/>
                  </a:moveTo>
                  <a:lnTo>
                    <a:pt x="343354" y="105358"/>
                  </a:lnTo>
                  <a:cubicBezTo>
                    <a:pt x="385074" y="105358"/>
                    <a:pt x="411172" y="133171"/>
                    <a:pt x="411172" y="168794"/>
                  </a:cubicBezTo>
                  <a:cubicBezTo>
                    <a:pt x="411172" y="206228"/>
                    <a:pt x="385074" y="233183"/>
                    <a:pt x="343354" y="233183"/>
                  </a:cubicBezTo>
                  <a:lnTo>
                    <a:pt x="188383" y="233183"/>
                  </a:lnTo>
                  <a:close/>
                  <a:moveTo>
                    <a:pt x="437271" y="280999"/>
                  </a:moveTo>
                  <a:cubicBezTo>
                    <a:pt x="492135" y="269664"/>
                    <a:pt x="537283" y="220991"/>
                    <a:pt x="537283" y="147649"/>
                  </a:cubicBezTo>
                  <a:cubicBezTo>
                    <a:pt x="537283" y="70211"/>
                    <a:pt x="480800" y="-179"/>
                    <a:pt x="370310" y="-179"/>
                  </a:cubicBezTo>
                  <a:lnTo>
                    <a:pt x="-1165" y="-179"/>
                  </a:lnTo>
                  <a:lnTo>
                    <a:pt x="64558" y="74973"/>
                  </a:lnTo>
                  <a:lnTo>
                    <a:pt x="64558" y="579798"/>
                  </a:lnTo>
                  <a:lnTo>
                    <a:pt x="379549" y="579798"/>
                  </a:lnTo>
                  <a:cubicBezTo>
                    <a:pt x="490040" y="579798"/>
                    <a:pt x="548333" y="510266"/>
                    <a:pt x="548333" y="423302"/>
                  </a:cubicBezTo>
                  <a:cubicBezTo>
                    <a:pt x="548333" y="350246"/>
                    <a:pt x="498802" y="289952"/>
                    <a:pt x="436985" y="28042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919E10-43CA-C57C-8706-CD28FBE9211B}"/>
                </a:ext>
              </a:extLst>
            </p:cNvPr>
            <p:cNvSpPr/>
            <p:nvPr/>
          </p:nvSpPr>
          <p:spPr>
            <a:xfrm>
              <a:off x="6384524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1DF5EF-883C-2773-3BD6-025D28559B6D}"/>
                </a:ext>
              </a:extLst>
            </p:cNvPr>
            <p:cNvSpPr/>
            <p:nvPr/>
          </p:nvSpPr>
          <p:spPr>
            <a:xfrm>
              <a:off x="6388238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14C634-BFD8-4CA6-6E44-6F46A7E26194}"/>
              </a:ext>
            </a:extLst>
          </p:cNvPr>
          <p:cNvSpPr txBox="1"/>
          <p:nvPr/>
        </p:nvSpPr>
        <p:spPr>
          <a:xfrm>
            <a:off x="834082" y="2947146"/>
            <a:ext cx="1210252" cy="491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354237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98721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 dirty="0">
                <a:solidFill>
                  <a:schemeClr val="bg1">
                    <a:alpha val="20000"/>
                  </a:schemeClr>
                </a:solidFill>
              </a:rPr>
              <a:t>06</a:t>
            </a:r>
            <a:endParaRPr lang="en-ID" sz="350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Wise Wendys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This is  a group of budget-conscious individuals who are over the age of 73.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This group is comprised of online degree seekers who are looking to learn new skills.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Despite having a wealth level of less than $25,000, these individuals are savvy consumers who prioritize affordability in their </a:t>
            </a:r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purchases.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choose to use low-cost home cleaning products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purchase their auto insurance online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In order to  save money, this group does not pay for traditional TV subscriptions and instead opts to stream their favorite shows for </a:t>
            </a:r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free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Although they do not invest, these individuals are committed to improving their knowledge and skills through online education.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60.38%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1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591320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4070070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959566" y="63885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Educational webinars,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Local community events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C33C0E48-85D1-D9FB-825E-20ABAB336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949" y="649973"/>
            <a:ext cx="2743557" cy="2259681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33C38144-6B3B-5BEC-4D9C-0CB0BE302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" y="631371"/>
            <a:ext cx="3375010" cy="226422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DFC4E1-E334-F90A-DC2F-B2CD78809ABF}"/>
              </a:ext>
            </a:extLst>
          </p:cNvPr>
          <p:cNvSpPr/>
          <p:nvPr/>
        </p:nvSpPr>
        <p:spPr>
          <a:xfrm>
            <a:off x="3800049" y="2210840"/>
            <a:ext cx="1396314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BD1B1-E257-7A70-B60E-2E1BCE07241C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E3F769-A334-F16F-221B-5CC81ABC07B8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864EC6-DA19-6BBB-675B-9DF71A6653B5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0BC715-8D35-7F4B-F911-76DDBC9B5F7F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5EEDBA-B851-C9D8-A692-6B5832669D53}"/>
              </a:ext>
            </a:extLst>
          </p:cNvPr>
          <p:cNvSpPr/>
          <p:nvPr/>
        </p:nvSpPr>
        <p:spPr>
          <a:xfrm>
            <a:off x="5491199" y="2355394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 descr="An old person using a tablet&#10;&#10;Description automatically generated with low confidence">
            <a:extLst>
              <a:ext uri="{FF2B5EF4-FFF2-40B4-BE49-F238E27FC236}">
                <a16:creationId xmlns:a16="http://schemas.microsoft.com/office/drawing/2014/main" id="{28152E4E-F5A7-0073-E3E8-BD055AFE2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2" y="628650"/>
            <a:ext cx="3386965" cy="22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9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2622403F-E47D-D506-584F-2CBAC5E8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-1"/>
            <a:ext cx="12193588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E58175-39DE-9F47-EE6D-C9CE1B87DECD}"/>
              </a:ext>
            </a:extLst>
          </p:cNvPr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E1BA-8BFC-BCEF-8F91-52D48A2D29B8}"/>
              </a:ext>
            </a:extLst>
          </p:cNvPr>
          <p:cNvSpPr txBox="1"/>
          <p:nvPr/>
        </p:nvSpPr>
        <p:spPr>
          <a:xfrm>
            <a:off x="1584789" y="1836956"/>
            <a:ext cx="684880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500" b="1">
                <a:solidFill>
                  <a:schemeClr val="bg2"/>
                </a:solidFill>
                <a:latin typeface="+mj-lt"/>
                <a:ea typeface="Noto Sans"/>
                <a:cs typeface="Noto Sans"/>
              </a:rPr>
              <a:t>Thanks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F63A04-7CC7-E901-1A4A-A42BF8275124}"/>
              </a:ext>
            </a:extLst>
          </p:cNvPr>
          <p:cNvCxnSpPr>
            <a:cxnSpLocks/>
          </p:cNvCxnSpPr>
          <p:nvPr/>
        </p:nvCxnSpPr>
        <p:spPr>
          <a:xfrm>
            <a:off x="3502819" y="3952628"/>
            <a:ext cx="8689975" cy="0"/>
          </a:xfrm>
          <a:prstGeom prst="line">
            <a:avLst/>
          </a:prstGeom>
          <a:ln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DBF2E-65A8-8BD2-6540-230DDB796609}"/>
              </a:ext>
            </a:extLst>
          </p:cNvPr>
          <p:cNvGrpSpPr/>
          <p:nvPr/>
        </p:nvGrpSpPr>
        <p:grpSpPr>
          <a:xfrm>
            <a:off x="1770040" y="3688338"/>
            <a:ext cx="1588431" cy="528580"/>
            <a:chOff x="1020322" y="849539"/>
            <a:chExt cx="1926651" cy="6411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075099C-8578-DBC8-52E3-6F0A8AE8A8F1}"/>
                </a:ext>
              </a:extLst>
            </p:cNvPr>
            <p:cNvSpPr/>
            <p:nvPr/>
          </p:nvSpPr>
          <p:spPr>
            <a:xfrm>
              <a:off x="2320550" y="849539"/>
              <a:ext cx="626423" cy="641129"/>
            </a:xfrm>
            <a:custGeom>
              <a:avLst/>
              <a:gdLst>
                <a:gd name="connsiteX0" fmla="*/ 306088 w 626423"/>
                <a:gd name="connsiteY0" fmla="*/ 641088 h 641129"/>
                <a:gd name="connsiteX1" fmla="*/ -55 w 626423"/>
                <a:gd name="connsiteY1" fmla="*/ 416288 h 641129"/>
                <a:gd name="connsiteX2" fmla="*/ 28787 w 626423"/>
                <a:gd name="connsiteY2" fmla="*/ 407259 h 641129"/>
                <a:gd name="connsiteX3" fmla="*/ 392664 w 626423"/>
                <a:gd name="connsiteY3" fmla="*/ 597499 h 641129"/>
                <a:gd name="connsiteX4" fmla="*/ 582904 w 626423"/>
                <a:gd name="connsiteY4" fmla="*/ 233622 h 641129"/>
                <a:gd name="connsiteX5" fmla="*/ 219027 w 626423"/>
                <a:gd name="connsiteY5" fmla="*/ 43382 h 641129"/>
                <a:gd name="connsiteX6" fmla="*/ 28787 w 626423"/>
                <a:gd name="connsiteY6" fmla="*/ 233622 h 641129"/>
                <a:gd name="connsiteX7" fmla="*/ -55 w 626423"/>
                <a:gd name="connsiteY7" fmla="*/ 224593 h 641129"/>
                <a:gd name="connsiteX8" fmla="*/ 401735 w 626423"/>
                <a:gd name="connsiteY8" fmla="*/ 14750 h 641129"/>
                <a:gd name="connsiteX9" fmla="*/ 611578 w 626423"/>
                <a:gd name="connsiteY9" fmla="*/ 416538 h 641129"/>
                <a:gd name="connsiteX10" fmla="*/ 306088 w 626423"/>
                <a:gd name="connsiteY10" fmla="*/ 641088 h 64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6423" h="641129">
                  <a:moveTo>
                    <a:pt x="306088" y="641088"/>
                  </a:moveTo>
                  <a:cubicBezTo>
                    <a:pt x="165924" y="640979"/>
                    <a:pt x="42013" y="549997"/>
                    <a:pt x="-55" y="416288"/>
                  </a:cubicBezTo>
                  <a:lnTo>
                    <a:pt x="28787" y="407259"/>
                  </a:lnTo>
                  <a:cubicBezTo>
                    <a:pt x="76732" y="560272"/>
                    <a:pt x="239651" y="645443"/>
                    <a:pt x="392664" y="597499"/>
                  </a:cubicBezTo>
                  <a:cubicBezTo>
                    <a:pt x="545677" y="549554"/>
                    <a:pt x="630848" y="386637"/>
                    <a:pt x="582904" y="233622"/>
                  </a:cubicBezTo>
                  <a:cubicBezTo>
                    <a:pt x="534951" y="80607"/>
                    <a:pt x="372040" y="-4567"/>
                    <a:pt x="219027" y="43382"/>
                  </a:cubicBezTo>
                  <a:cubicBezTo>
                    <a:pt x="128288" y="71816"/>
                    <a:pt x="57220" y="142882"/>
                    <a:pt x="28787" y="233622"/>
                  </a:cubicBezTo>
                  <a:lnTo>
                    <a:pt x="-55" y="224593"/>
                  </a:lnTo>
                  <a:cubicBezTo>
                    <a:pt x="52948" y="55696"/>
                    <a:pt x="232838" y="-38255"/>
                    <a:pt x="401735" y="14750"/>
                  </a:cubicBezTo>
                  <a:cubicBezTo>
                    <a:pt x="570631" y="67754"/>
                    <a:pt x="664581" y="247641"/>
                    <a:pt x="611578" y="416538"/>
                  </a:cubicBezTo>
                  <a:cubicBezTo>
                    <a:pt x="569678" y="550048"/>
                    <a:pt x="446017" y="640946"/>
                    <a:pt x="306088" y="641088"/>
                  </a:cubicBezTo>
                  <a:close/>
                </a:path>
              </a:pathLst>
            </a:custGeom>
            <a:solidFill>
              <a:srgbClr val="29B8F4">
                <a:alpha val="25000"/>
              </a:srgbClr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226C0B-5100-A510-85B0-EAFE132C4509}"/>
                </a:ext>
              </a:extLst>
            </p:cNvPr>
            <p:cNvSpPr/>
            <p:nvPr/>
          </p:nvSpPr>
          <p:spPr>
            <a:xfrm>
              <a:off x="2170822" y="1041879"/>
              <a:ext cx="196626" cy="257262"/>
            </a:xfrm>
            <a:custGeom>
              <a:avLst/>
              <a:gdLst>
                <a:gd name="connsiteX0" fmla="*/ 27533 w 196626"/>
                <a:gd name="connsiteY0" fmla="*/ 182650 h 257262"/>
                <a:gd name="connsiteX1" fmla="*/ 96252 w 196626"/>
                <a:gd name="connsiteY1" fmla="*/ 210906 h 257262"/>
                <a:gd name="connsiteX2" fmla="*/ 143236 w 196626"/>
                <a:gd name="connsiteY2" fmla="*/ 178804 h 257262"/>
                <a:gd name="connsiteX3" fmla="*/ 93076 w 196626"/>
                <a:gd name="connsiteY3" fmla="*/ 149293 h 257262"/>
                <a:gd name="connsiteX4" fmla="*/ 62060 w 196626"/>
                <a:gd name="connsiteY4" fmla="*/ 149293 h 257262"/>
                <a:gd name="connsiteX5" fmla="*/ 62060 w 196626"/>
                <a:gd name="connsiteY5" fmla="*/ 103481 h 257262"/>
                <a:gd name="connsiteX6" fmla="*/ 93076 w 196626"/>
                <a:gd name="connsiteY6" fmla="*/ 103481 h 257262"/>
                <a:gd name="connsiteX7" fmla="*/ 138972 w 196626"/>
                <a:gd name="connsiteY7" fmla="*/ 75809 h 257262"/>
                <a:gd name="connsiteX8" fmla="*/ 92658 w 196626"/>
                <a:gd name="connsiteY8" fmla="*/ 45880 h 257262"/>
                <a:gd name="connsiteX9" fmla="*/ 29205 w 196626"/>
                <a:gd name="connsiteY9" fmla="*/ 72047 h 257262"/>
                <a:gd name="connsiteX10" fmla="*/ 3039 w 196626"/>
                <a:gd name="connsiteY10" fmla="*/ 39276 h 257262"/>
                <a:gd name="connsiteX11" fmla="*/ 98426 w 196626"/>
                <a:gd name="connsiteY11" fmla="*/ 67 h 257262"/>
                <a:gd name="connsiteX12" fmla="*/ 192559 w 196626"/>
                <a:gd name="connsiteY12" fmla="*/ 67616 h 257262"/>
                <a:gd name="connsiteX13" fmla="*/ 138052 w 196626"/>
                <a:gd name="connsiteY13" fmla="*/ 124380 h 257262"/>
                <a:gd name="connsiteX14" fmla="*/ 196572 w 196626"/>
                <a:gd name="connsiteY14" fmla="*/ 184154 h 257262"/>
                <a:gd name="connsiteX15" fmla="*/ 98259 w 196626"/>
                <a:gd name="connsiteY15" fmla="*/ 257221 h 257262"/>
                <a:gd name="connsiteX16" fmla="*/ -55 w 196626"/>
                <a:gd name="connsiteY16" fmla="*/ 217260 h 2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626" h="257262">
                  <a:moveTo>
                    <a:pt x="27533" y="182650"/>
                  </a:moveTo>
                  <a:cubicBezTo>
                    <a:pt x="45892" y="200649"/>
                    <a:pt x="70545" y="210786"/>
                    <a:pt x="96252" y="210906"/>
                  </a:cubicBezTo>
                  <a:cubicBezTo>
                    <a:pt x="126432" y="210906"/>
                    <a:pt x="143236" y="197865"/>
                    <a:pt x="143236" y="178804"/>
                  </a:cubicBezTo>
                  <a:cubicBezTo>
                    <a:pt x="143236" y="159743"/>
                    <a:pt x="127937" y="149293"/>
                    <a:pt x="93076" y="149293"/>
                  </a:cubicBezTo>
                  <a:cubicBezTo>
                    <a:pt x="82626" y="149293"/>
                    <a:pt x="65822" y="149293"/>
                    <a:pt x="62060" y="149293"/>
                  </a:cubicBezTo>
                  <a:lnTo>
                    <a:pt x="62060" y="103481"/>
                  </a:lnTo>
                  <a:cubicBezTo>
                    <a:pt x="66574" y="103481"/>
                    <a:pt x="83712" y="103481"/>
                    <a:pt x="93076" y="103481"/>
                  </a:cubicBezTo>
                  <a:cubicBezTo>
                    <a:pt x="120831" y="103481"/>
                    <a:pt x="138972" y="94535"/>
                    <a:pt x="138972" y="75809"/>
                  </a:cubicBezTo>
                  <a:cubicBezTo>
                    <a:pt x="138972" y="57083"/>
                    <a:pt x="118824" y="45880"/>
                    <a:pt x="92658" y="45880"/>
                  </a:cubicBezTo>
                  <a:cubicBezTo>
                    <a:pt x="68907" y="45991"/>
                    <a:pt x="46134" y="55380"/>
                    <a:pt x="29205" y="72047"/>
                  </a:cubicBezTo>
                  <a:lnTo>
                    <a:pt x="3039" y="39276"/>
                  </a:lnTo>
                  <a:cubicBezTo>
                    <a:pt x="27567" y="12880"/>
                    <a:pt x="62428" y="-1448"/>
                    <a:pt x="98426" y="67"/>
                  </a:cubicBezTo>
                  <a:cubicBezTo>
                    <a:pt x="156946" y="67"/>
                    <a:pt x="192559" y="26151"/>
                    <a:pt x="192559" y="67616"/>
                  </a:cubicBezTo>
                  <a:cubicBezTo>
                    <a:pt x="192559" y="99050"/>
                    <a:pt x="165640" y="119532"/>
                    <a:pt x="138052" y="124380"/>
                  </a:cubicBezTo>
                  <a:cubicBezTo>
                    <a:pt x="163132" y="126888"/>
                    <a:pt x="196572" y="146785"/>
                    <a:pt x="196572" y="184154"/>
                  </a:cubicBezTo>
                  <a:cubicBezTo>
                    <a:pt x="196572" y="226957"/>
                    <a:pt x="158116" y="257221"/>
                    <a:pt x="98259" y="257221"/>
                  </a:cubicBezTo>
                  <a:cubicBezTo>
                    <a:pt x="52363" y="257221"/>
                    <a:pt x="18337" y="239581"/>
                    <a:pt x="-55" y="217260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FB0401-01EA-05B5-1502-64B49E93A83E}"/>
                </a:ext>
              </a:extLst>
            </p:cNvPr>
            <p:cNvSpPr/>
            <p:nvPr/>
          </p:nvSpPr>
          <p:spPr>
            <a:xfrm>
              <a:off x="2413513" y="1041970"/>
              <a:ext cx="202813" cy="257254"/>
            </a:xfrm>
            <a:custGeom>
              <a:avLst/>
              <a:gdLst>
                <a:gd name="connsiteX0" fmla="*/ 116400 w 202813"/>
                <a:gd name="connsiteY0" fmla="*/ -24 h 257254"/>
                <a:gd name="connsiteX1" fmla="*/ 189968 w 202813"/>
                <a:gd name="connsiteY1" fmla="*/ 25724 h 257254"/>
                <a:gd name="connsiteX2" fmla="*/ 166142 w 202813"/>
                <a:gd name="connsiteY2" fmla="*/ 65685 h 257254"/>
                <a:gd name="connsiteX3" fmla="*/ 116400 w 202813"/>
                <a:gd name="connsiteY3" fmla="*/ 45872 h 257254"/>
                <a:gd name="connsiteX4" fmla="*/ 54118 w 202813"/>
                <a:gd name="connsiteY4" fmla="*/ 117935 h 257254"/>
                <a:gd name="connsiteX5" fmla="*/ 54118 w 202813"/>
                <a:gd name="connsiteY5" fmla="*/ 123202 h 257254"/>
                <a:gd name="connsiteX6" fmla="*/ 117988 w 202813"/>
                <a:gd name="connsiteY6" fmla="*/ 91434 h 257254"/>
                <a:gd name="connsiteX7" fmla="*/ 202759 w 202813"/>
                <a:gd name="connsiteY7" fmla="*/ 171773 h 257254"/>
                <a:gd name="connsiteX8" fmla="*/ 107538 w 202813"/>
                <a:gd name="connsiteY8" fmla="*/ 257212 h 257254"/>
                <a:gd name="connsiteX9" fmla="*/ -55 w 202813"/>
                <a:gd name="connsiteY9" fmla="*/ 128719 h 257254"/>
                <a:gd name="connsiteX10" fmla="*/ 116400 w 202813"/>
                <a:gd name="connsiteY10" fmla="*/ -24 h 257254"/>
                <a:gd name="connsiteX11" fmla="*/ 103024 w 202813"/>
                <a:gd name="connsiteY11" fmla="*/ 135575 h 257254"/>
                <a:gd name="connsiteX12" fmla="*/ 54453 w 202813"/>
                <a:gd name="connsiteY12" fmla="*/ 159484 h 257254"/>
                <a:gd name="connsiteX13" fmla="*/ 105281 w 202813"/>
                <a:gd name="connsiteY13" fmla="*/ 210982 h 257254"/>
                <a:gd name="connsiteX14" fmla="*/ 149338 w 202813"/>
                <a:gd name="connsiteY14" fmla="*/ 174031 h 257254"/>
                <a:gd name="connsiteX15" fmla="*/ 103024 w 202813"/>
                <a:gd name="connsiteY15" fmla="*/ 135575 h 2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813" h="257254">
                  <a:moveTo>
                    <a:pt x="116400" y="-24"/>
                  </a:moveTo>
                  <a:cubicBezTo>
                    <a:pt x="143210" y="-495"/>
                    <a:pt x="169302" y="8638"/>
                    <a:pt x="189968" y="25724"/>
                  </a:cubicBezTo>
                  <a:lnTo>
                    <a:pt x="166142" y="65685"/>
                  </a:lnTo>
                  <a:cubicBezTo>
                    <a:pt x="153042" y="52442"/>
                    <a:pt x="135018" y="45262"/>
                    <a:pt x="116400" y="45872"/>
                  </a:cubicBezTo>
                  <a:cubicBezTo>
                    <a:pt x="78613" y="45872"/>
                    <a:pt x="54118" y="78392"/>
                    <a:pt x="54118" y="117935"/>
                  </a:cubicBezTo>
                  <a:cubicBezTo>
                    <a:pt x="53909" y="119685"/>
                    <a:pt x="53909" y="121452"/>
                    <a:pt x="54118" y="123202"/>
                  </a:cubicBezTo>
                  <a:cubicBezTo>
                    <a:pt x="69325" y="103274"/>
                    <a:pt x="92925" y="91537"/>
                    <a:pt x="117988" y="91434"/>
                  </a:cubicBezTo>
                  <a:cubicBezTo>
                    <a:pt x="162798" y="91434"/>
                    <a:pt x="202759" y="118687"/>
                    <a:pt x="202759" y="171773"/>
                  </a:cubicBezTo>
                  <a:cubicBezTo>
                    <a:pt x="202759" y="220261"/>
                    <a:pt x="164303" y="257212"/>
                    <a:pt x="107538" y="257212"/>
                  </a:cubicBezTo>
                  <a:cubicBezTo>
                    <a:pt x="31713" y="257212"/>
                    <a:pt x="-55" y="198693"/>
                    <a:pt x="-55" y="128719"/>
                  </a:cubicBezTo>
                  <a:cubicBezTo>
                    <a:pt x="280" y="53312"/>
                    <a:pt x="42832" y="-24"/>
                    <a:pt x="116400" y="-24"/>
                  </a:cubicBezTo>
                  <a:close/>
                  <a:moveTo>
                    <a:pt x="103024" y="135575"/>
                  </a:moveTo>
                  <a:cubicBezTo>
                    <a:pt x="84080" y="135915"/>
                    <a:pt x="66274" y="144680"/>
                    <a:pt x="54453" y="159484"/>
                  </a:cubicBezTo>
                  <a:cubicBezTo>
                    <a:pt x="56710" y="183394"/>
                    <a:pt x="70169" y="210982"/>
                    <a:pt x="105281" y="210982"/>
                  </a:cubicBezTo>
                  <a:cubicBezTo>
                    <a:pt x="133956" y="210982"/>
                    <a:pt x="149338" y="191586"/>
                    <a:pt x="149338" y="174031"/>
                  </a:cubicBezTo>
                  <a:cubicBezTo>
                    <a:pt x="149338" y="147111"/>
                    <a:pt x="127268" y="135575"/>
                    <a:pt x="103024" y="135575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9C03BB-56D6-3147-3E8E-A3CA50C899A4}"/>
                </a:ext>
              </a:extLst>
            </p:cNvPr>
            <p:cNvSpPr/>
            <p:nvPr/>
          </p:nvSpPr>
          <p:spPr>
            <a:xfrm>
              <a:off x="2659463" y="1041988"/>
              <a:ext cx="206157" cy="257320"/>
            </a:xfrm>
            <a:custGeom>
              <a:avLst/>
              <a:gdLst>
                <a:gd name="connsiteX0" fmla="*/ 103024 w 206157"/>
                <a:gd name="connsiteY0" fmla="*/ -42 h 257320"/>
                <a:gd name="connsiteX1" fmla="*/ 206102 w 206157"/>
                <a:gd name="connsiteY1" fmla="*/ 128451 h 257320"/>
                <a:gd name="connsiteX2" fmla="*/ 103024 w 206157"/>
                <a:gd name="connsiteY2" fmla="*/ 257279 h 257320"/>
                <a:gd name="connsiteX3" fmla="*/ -55 w 206157"/>
                <a:gd name="connsiteY3" fmla="*/ 128451 h 257320"/>
                <a:gd name="connsiteX4" fmla="*/ 103024 w 206157"/>
                <a:gd name="connsiteY4" fmla="*/ -42 h 257320"/>
                <a:gd name="connsiteX5" fmla="*/ 103024 w 206157"/>
                <a:gd name="connsiteY5" fmla="*/ 46941 h 257320"/>
                <a:gd name="connsiteX6" fmla="*/ 53784 w 206157"/>
                <a:gd name="connsiteY6" fmla="*/ 128368 h 257320"/>
                <a:gd name="connsiteX7" fmla="*/ 103024 w 206157"/>
                <a:gd name="connsiteY7" fmla="*/ 210212 h 257320"/>
                <a:gd name="connsiteX8" fmla="*/ 151930 w 206157"/>
                <a:gd name="connsiteY8" fmla="*/ 128368 h 257320"/>
                <a:gd name="connsiteX9" fmla="*/ 103024 w 206157"/>
                <a:gd name="connsiteY9" fmla="*/ 46941 h 25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57" h="257320">
                  <a:moveTo>
                    <a:pt x="103024" y="-42"/>
                  </a:moveTo>
                  <a:cubicBezTo>
                    <a:pt x="174000" y="-42"/>
                    <a:pt x="206102" y="64163"/>
                    <a:pt x="206102" y="128451"/>
                  </a:cubicBezTo>
                  <a:cubicBezTo>
                    <a:pt x="206102" y="192740"/>
                    <a:pt x="174084" y="257279"/>
                    <a:pt x="103024" y="257279"/>
                  </a:cubicBezTo>
                  <a:cubicBezTo>
                    <a:pt x="31964" y="257279"/>
                    <a:pt x="-55" y="192740"/>
                    <a:pt x="-55" y="128451"/>
                  </a:cubicBezTo>
                  <a:cubicBezTo>
                    <a:pt x="-55" y="64163"/>
                    <a:pt x="31797" y="-42"/>
                    <a:pt x="103024" y="-42"/>
                  </a:cubicBezTo>
                  <a:close/>
                  <a:moveTo>
                    <a:pt x="103024" y="46941"/>
                  </a:moveTo>
                  <a:cubicBezTo>
                    <a:pt x="67160" y="46941"/>
                    <a:pt x="53784" y="82471"/>
                    <a:pt x="53784" y="128368"/>
                  </a:cubicBezTo>
                  <a:cubicBezTo>
                    <a:pt x="53784" y="174264"/>
                    <a:pt x="67160" y="210212"/>
                    <a:pt x="103024" y="210212"/>
                  </a:cubicBezTo>
                  <a:cubicBezTo>
                    <a:pt x="138888" y="210212"/>
                    <a:pt x="151930" y="174348"/>
                    <a:pt x="151930" y="128368"/>
                  </a:cubicBezTo>
                  <a:cubicBezTo>
                    <a:pt x="151930" y="82388"/>
                    <a:pt x="138638" y="46941"/>
                    <a:pt x="103024" y="46941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1CD638-DFDD-2BFC-220A-30482F3F8670}"/>
                </a:ext>
              </a:extLst>
            </p:cNvPr>
            <p:cNvSpPr/>
            <p:nvPr/>
          </p:nvSpPr>
          <p:spPr>
            <a:xfrm>
              <a:off x="1294111" y="1059795"/>
              <a:ext cx="140531" cy="220870"/>
            </a:xfrm>
            <a:custGeom>
              <a:avLst/>
              <a:gdLst>
                <a:gd name="connsiteX0" fmla="*/ -55 w 140531"/>
                <a:gd name="connsiteY0" fmla="*/ -42 h 220870"/>
                <a:gd name="connsiteX1" fmla="*/ 47179 w 140531"/>
                <a:gd name="connsiteY1" fmla="*/ -42 h 220870"/>
                <a:gd name="connsiteX2" fmla="*/ 47179 w 140531"/>
                <a:gd name="connsiteY2" fmla="*/ 179029 h 220870"/>
                <a:gd name="connsiteX3" fmla="*/ 140477 w 140531"/>
                <a:gd name="connsiteY3" fmla="*/ 179029 h 220870"/>
                <a:gd name="connsiteX4" fmla="*/ 140477 w 140531"/>
                <a:gd name="connsiteY4" fmla="*/ 220829 h 220870"/>
                <a:gd name="connsiteX5" fmla="*/ -55 w 140531"/>
                <a:gd name="connsiteY5" fmla="*/ 220829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531" h="220870">
                  <a:moveTo>
                    <a:pt x="-55" y="-42"/>
                  </a:moveTo>
                  <a:lnTo>
                    <a:pt x="47179" y="-42"/>
                  </a:lnTo>
                  <a:lnTo>
                    <a:pt x="47179" y="179029"/>
                  </a:lnTo>
                  <a:lnTo>
                    <a:pt x="140477" y="179029"/>
                  </a:lnTo>
                  <a:lnTo>
                    <a:pt x="140477" y="220829"/>
                  </a:lnTo>
                  <a:lnTo>
                    <a:pt x="-55" y="2208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5807EE-CE73-1E0D-60E5-2ED5DE85F33C}"/>
                </a:ext>
              </a:extLst>
            </p:cNvPr>
            <p:cNvSpPr/>
            <p:nvPr/>
          </p:nvSpPr>
          <p:spPr>
            <a:xfrm>
              <a:off x="1478950" y="1059795"/>
              <a:ext cx="155913" cy="220452"/>
            </a:xfrm>
            <a:custGeom>
              <a:avLst/>
              <a:gdLst>
                <a:gd name="connsiteX0" fmla="*/ -55 w 155913"/>
                <a:gd name="connsiteY0" fmla="*/ -42 h 220452"/>
                <a:gd name="connsiteX1" fmla="*/ 155859 w 155913"/>
                <a:gd name="connsiteY1" fmla="*/ -42 h 220452"/>
                <a:gd name="connsiteX2" fmla="*/ 155859 w 155913"/>
                <a:gd name="connsiteY2" fmla="*/ 40337 h 220452"/>
                <a:gd name="connsiteX3" fmla="*/ 47179 w 155913"/>
                <a:gd name="connsiteY3" fmla="*/ 40337 h 220452"/>
                <a:gd name="connsiteX4" fmla="*/ 47179 w 155913"/>
                <a:gd name="connsiteY4" fmla="*/ 88240 h 220452"/>
                <a:gd name="connsiteX5" fmla="*/ 153936 w 155913"/>
                <a:gd name="connsiteY5" fmla="*/ 88240 h 220452"/>
                <a:gd name="connsiteX6" fmla="*/ 153936 w 155913"/>
                <a:gd name="connsiteY6" fmla="*/ 128535 h 220452"/>
                <a:gd name="connsiteX7" fmla="*/ 46845 w 155913"/>
                <a:gd name="connsiteY7" fmla="*/ 128535 h 220452"/>
                <a:gd name="connsiteX8" fmla="*/ 46845 w 155913"/>
                <a:gd name="connsiteY8" fmla="*/ 179782 h 220452"/>
                <a:gd name="connsiteX9" fmla="*/ 155525 w 155913"/>
                <a:gd name="connsiteY9" fmla="*/ 179782 h 220452"/>
                <a:gd name="connsiteX10" fmla="*/ 155525 w 155913"/>
                <a:gd name="connsiteY10" fmla="*/ 220411 h 220452"/>
                <a:gd name="connsiteX11" fmla="*/ -55 w 155913"/>
                <a:gd name="connsiteY11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913" h="220452">
                  <a:moveTo>
                    <a:pt x="-55" y="-42"/>
                  </a:moveTo>
                  <a:lnTo>
                    <a:pt x="155859" y="-42"/>
                  </a:lnTo>
                  <a:lnTo>
                    <a:pt x="155859" y="40337"/>
                  </a:lnTo>
                  <a:lnTo>
                    <a:pt x="47179" y="40337"/>
                  </a:lnTo>
                  <a:lnTo>
                    <a:pt x="47179" y="88240"/>
                  </a:lnTo>
                  <a:lnTo>
                    <a:pt x="153936" y="88240"/>
                  </a:lnTo>
                  <a:lnTo>
                    <a:pt x="153936" y="128535"/>
                  </a:lnTo>
                  <a:lnTo>
                    <a:pt x="46845" y="128535"/>
                  </a:lnTo>
                  <a:lnTo>
                    <a:pt x="46845" y="179782"/>
                  </a:lnTo>
                  <a:lnTo>
                    <a:pt x="155525" y="179782"/>
                  </a:lnTo>
                  <a:lnTo>
                    <a:pt x="155525" y="220411"/>
                  </a:lnTo>
                  <a:lnTo>
                    <a:pt x="-55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1F9DDF-77DE-4610-B67A-11015045C1C7}"/>
                </a:ext>
              </a:extLst>
            </p:cNvPr>
            <p:cNvSpPr/>
            <p:nvPr/>
          </p:nvSpPr>
          <p:spPr>
            <a:xfrm>
              <a:off x="1683603" y="1059795"/>
              <a:ext cx="197295" cy="220452"/>
            </a:xfrm>
            <a:custGeom>
              <a:avLst/>
              <a:gdLst>
                <a:gd name="connsiteX0" fmla="*/ 46845 w 197295"/>
                <a:gd name="connsiteY0" fmla="*/ 72356 h 220452"/>
                <a:gd name="connsiteX1" fmla="*/ 46845 w 197295"/>
                <a:gd name="connsiteY1" fmla="*/ 220411 h 220452"/>
                <a:gd name="connsiteX2" fmla="*/ -55 w 197295"/>
                <a:gd name="connsiteY2" fmla="*/ 220411 h 220452"/>
                <a:gd name="connsiteX3" fmla="*/ -55 w 197295"/>
                <a:gd name="connsiteY3" fmla="*/ -42 h 220452"/>
                <a:gd name="connsiteX4" fmla="*/ 48183 w 197295"/>
                <a:gd name="connsiteY4" fmla="*/ -42 h 220452"/>
                <a:gd name="connsiteX5" fmla="*/ 150258 w 197295"/>
                <a:gd name="connsiteY5" fmla="*/ 142830 h 220452"/>
                <a:gd name="connsiteX6" fmla="*/ 150258 w 197295"/>
                <a:gd name="connsiteY6" fmla="*/ -42 h 220452"/>
                <a:gd name="connsiteX7" fmla="*/ 197241 w 197295"/>
                <a:gd name="connsiteY7" fmla="*/ -42 h 220452"/>
                <a:gd name="connsiteX8" fmla="*/ 197241 w 197295"/>
                <a:gd name="connsiteY8" fmla="*/ 220411 h 220452"/>
                <a:gd name="connsiteX9" fmla="*/ 152014 w 197295"/>
                <a:gd name="connsiteY9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295" h="220452">
                  <a:moveTo>
                    <a:pt x="46845" y="72356"/>
                  </a:moveTo>
                  <a:lnTo>
                    <a:pt x="46845" y="220411"/>
                  </a:lnTo>
                  <a:lnTo>
                    <a:pt x="-55" y="220411"/>
                  </a:lnTo>
                  <a:lnTo>
                    <a:pt x="-55" y="-42"/>
                  </a:lnTo>
                  <a:lnTo>
                    <a:pt x="48183" y="-42"/>
                  </a:lnTo>
                  <a:lnTo>
                    <a:pt x="150258" y="142830"/>
                  </a:lnTo>
                  <a:lnTo>
                    <a:pt x="150258" y="-42"/>
                  </a:lnTo>
                  <a:lnTo>
                    <a:pt x="197241" y="-42"/>
                  </a:lnTo>
                  <a:lnTo>
                    <a:pt x="197241" y="220411"/>
                  </a:lnTo>
                  <a:lnTo>
                    <a:pt x="152014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569EA-7DB3-70E1-576F-6648CF536DF5}"/>
                </a:ext>
              </a:extLst>
            </p:cNvPr>
            <p:cNvSpPr/>
            <p:nvPr/>
          </p:nvSpPr>
          <p:spPr>
            <a:xfrm>
              <a:off x="1925958" y="1059795"/>
              <a:ext cx="203983" cy="220452"/>
            </a:xfrm>
            <a:custGeom>
              <a:avLst/>
              <a:gdLst>
                <a:gd name="connsiteX0" fmla="*/ -55 w 203983"/>
                <a:gd name="connsiteY0" fmla="*/ -42 h 220452"/>
                <a:gd name="connsiteX1" fmla="*/ 86889 w 203983"/>
                <a:gd name="connsiteY1" fmla="*/ -42 h 220452"/>
                <a:gd name="connsiteX2" fmla="*/ 203929 w 203983"/>
                <a:gd name="connsiteY2" fmla="*/ 110394 h 220452"/>
                <a:gd name="connsiteX3" fmla="*/ 86889 w 203983"/>
                <a:gd name="connsiteY3" fmla="*/ 220411 h 220452"/>
                <a:gd name="connsiteX4" fmla="*/ -55 w 203983"/>
                <a:gd name="connsiteY4" fmla="*/ 220411 h 220452"/>
                <a:gd name="connsiteX5" fmla="*/ 86889 w 203983"/>
                <a:gd name="connsiteY5" fmla="*/ 179029 h 220452"/>
                <a:gd name="connsiteX6" fmla="*/ 155926 w 203983"/>
                <a:gd name="connsiteY6" fmla="*/ 116470 h 220452"/>
                <a:gd name="connsiteX7" fmla="*/ 155943 w 203983"/>
                <a:gd name="connsiteY7" fmla="*/ 110394 h 220452"/>
                <a:gd name="connsiteX8" fmla="*/ 86889 w 203983"/>
                <a:gd name="connsiteY8" fmla="*/ 41257 h 220452"/>
                <a:gd name="connsiteX9" fmla="*/ 46929 w 203983"/>
                <a:gd name="connsiteY9" fmla="*/ 41257 h 220452"/>
                <a:gd name="connsiteX10" fmla="*/ 46929 w 203983"/>
                <a:gd name="connsiteY10" fmla="*/ 179029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983" h="220452">
                  <a:moveTo>
                    <a:pt x="-55" y="-42"/>
                  </a:moveTo>
                  <a:lnTo>
                    <a:pt x="86889" y="-42"/>
                  </a:lnTo>
                  <a:cubicBezTo>
                    <a:pt x="155943" y="-42"/>
                    <a:pt x="203929" y="43932"/>
                    <a:pt x="203929" y="110394"/>
                  </a:cubicBezTo>
                  <a:cubicBezTo>
                    <a:pt x="203929" y="176856"/>
                    <a:pt x="156026" y="220411"/>
                    <a:pt x="86889" y="220411"/>
                  </a:cubicBezTo>
                  <a:lnTo>
                    <a:pt x="-55" y="220411"/>
                  </a:lnTo>
                  <a:close/>
                  <a:moveTo>
                    <a:pt x="86889" y="179029"/>
                  </a:moveTo>
                  <a:cubicBezTo>
                    <a:pt x="123230" y="180817"/>
                    <a:pt x="154137" y="152809"/>
                    <a:pt x="155926" y="116470"/>
                  </a:cubicBezTo>
                  <a:cubicBezTo>
                    <a:pt x="156026" y="114446"/>
                    <a:pt x="156026" y="112418"/>
                    <a:pt x="155943" y="110394"/>
                  </a:cubicBezTo>
                  <a:cubicBezTo>
                    <a:pt x="155943" y="71353"/>
                    <a:pt x="132117" y="41257"/>
                    <a:pt x="86889" y="41257"/>
                  </a:cubicBezTo>
                  <a:lnTo>
                    <a:pt x="46929" y="41257"/>
                  </a:lnTo>
                  <a:lnTo>
                    <a:pt x="46929" y="1790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64F3B5-7787-EF61-B62B-74598C5E1817}"/>
                </a:ext>
              </a:extLst>
            </p:cNvPr>
            <p:cNvSpPr/>
            <p:nvPr/>
          </p:nvSpPr>
          <p:spPr>
            <a:xfrm>
              <a:off x="1041723" y="1059795"/>
              <a:ext cx="208716" cy="220870"/>
            </a:xfrm>
            <a:custGeom>
              <a:avLst/>
              <a:gdLst>
                <a:gd name="connsiteX0" fmla="*/ 166309 w 208716"/>
                <a:gd name="connsiteY0" fmla="*/ 106715 h 220870"/>
                <a:gd name="connsiteX1" fmla="*/ 204347 w 208716"/>
                <a:gd name="connsiteY1" fmla="*/ 56137 h 220870"/>
                <a:gd name="connsiteX2" fmla="*/ 140811 w 208716"/>
                <a:gd name="connsiteY2" fmla="*/ -42 h 220870"/>
                <a:gd name="connsiteX3" fmla="*/ -55 w 208716"/>
                <a:gd name="connsiteY3" fmla="*/ -42 h 220870"/>
                <a:gd name="connsiteX4" fmla="*/ 25025 w 208716"/>
                <a:gd name="connsiteY4" fmla="*/ 28549 h 220870"/>
                <a:gd name="connsiteX5" fmla="*/ 25025 w 208716"/>
                <a:gd name="connsiteY5" fmla="*/ 220829 h 220870"/>
                <a:gd name="connsiteX6" fmla="*/ 144573 w 208716"/>
                <a:gd name="connsiteY6" fmla="*/ 220829 h 220870"/>
                <a:gd name="connsiteX7" fmla="*/ 208611 w 208716"/>
                <a:gd name="connsiteY7" fmla="*/ 161306 h 220870"/>
                <a:gd name="connsiteX8" fmla="*/ 166309 w 208716"/>
                <a:gd name="connsiteY8" fmla="*/ 106715 h 220870"/>
                <a:gd name="connsiteX9" fmla="*/ 71758 w 208716"/>
                <a:gd name="connsiteY9" fmla="*/ 39835 h 220870"/>
                <a:gd name="connsiteX10" fmla="*/ 130278 w 208716"/>
                <a:gd name="connsiteY10" fmla="*/ 39835 h 220870"/>
                <a:gd name="connsiteX11" fmla="*/ 155989 w 208716"/>
                <a:gd name="connsiteY11" fmla="*/ 62696 h 220870"/>
                <a:gd name="connsiteX12" fmla="*/ 133128 w 208716"/>
                <a:gd name="connsiteY12" fmla="*/ 88407 h 220870"/>
                <a:gd name="connsiteX13" fmla="*/ 130278 w 208716"/>
                <a:gd name="connsiteY13" fmla="*/ 88407 h 220870"/>
                <a:gd name="connsiteX14" fmla="*/ 71758 w 208716"/>
                <a:gd name="connsiteY14" fmla="*/ 88407 h 220870"/>
                <a:gd name="connsiteX15" fmla="*/ 132368 w 208716"/>
                <a:gd name="connsiteY15" fmla="*/ 180367 h 220870"/>
                <a:gd name="connsiteX16" fmla="*/ 71758 w 208716"/>
                <a:gd name="connsiteY16" fmla="*/ 180367 h 220870"/>
                <a:gd name="connsiteX17" fmla="*/ 71758 w 208716"/>
                <a:gd name="connsiteY17" fmla="*/ 128535 h 220870"/>
                <a:gd name="connsiteX18" fmla="*/ 132368 w 208716"/>
                <a:gd name="connsiteY18" fmla="*/ 128535 h 220870"/>
                <a:gd name="connsiteX19" fmla="*/ 160653 w 208716"/>
                <a:gd name="connsiteY19" fmla="*/ 151469 h 220870"/>
                <a:gd name="connsiteX20" fmla="*/ 160791 w 208716"/>
                <a:gd name="connsiteY20" fmla="*/ 154284 h 220870"/>
                <a:gd name="connsiteX21" fmla="*/ 132451 w 208716"/>
                <a:gd name="connsiteY21" fmla="*/ 180367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716" h="220870">
                  <a:moveTo>
                    <a:pt x="166309" y="106715"/>
                  </a:moveTo>
                  <a:cubicBezTo>
                    <a:pt x="189658" y="101437"/>
                    <a:pt x="205755" y="80034"/>
                    <a:pt x="204347" y="56137"/>
                  </a:cubicBezTo>
                  <a:cubicBezTo>
                    <a:pt x="204347" y="26710"/>
                    <a:pt x="182862" y="-42"/>
                    <a:pt x="140811" y="-42"/>
                  </a:cubicBezTo>
                  <a:lnTo>
                    <a:pt x="-55" y="-42"/>
                  </a:lnTo>
                  <a:lnTo>
                    <a:pt x="25025" y="28549"/>
                  </a:lnTo>
                  <a:lnTo>
                    <a:pt x="25025" y="220829"/>
                  </a:lnTo>
                  <a:lnTo>
                    <a:pt x="144573" y="220829"/>
                  </a:lnTo>
                  <a:cubicBezTo>
                    <a:pt x="186373" y="220829"/>
                    <a:pt x="208611" y="194328"/>
                    <a:pt x="208611" y="161306"/>
                  </a:cubicBezTo>
                  <a:cubicBezTo>
                    <a:pt x="209749" y="135215"/>
                    <a:pt x="191858" y="112126"/>
                    <a:pt x="166309" y="106715"/>
                  </a:cubicBezTo>
                  <a:close/>
                  <a:moveTo>
                    <a:pt x="71758" y="39835"/>
                  </a:moveTo>
                  <a:lnTo>
                    <a:pt x="130278" y="39835"/>
                  </a:lnTo>
                  <a:cubicBezTo>
                    <a:pt x="143690" y="39048"/>
                    <a:pt x="155201" y="49283"/>
                    <a:pt x="155989" y="62696"/>
                  </a:cubicBezTo>
                  <a:cubicBezTo>
                    <a:pt x="156776" y="76109"/>
                    <a:pt x="146541" y="87619"/>
                    <a:pt x="133128" y="88407"/>
                  </a:cubicBezTo>
                  <a:cubicBezTo>
                    <a:pt x="132179" y="88463"/>
                    <a:pt x="131227" y="88463"/>
                    <a:pt x="130278" y="88407"/>
                  </a:cubicBezTo>
                  <a:lnTo>
                    <a:pt x="71758" y="88407"/>
                  </a:lnTo>
                  <a:close/>
                  <a:moveTo>
                    <a:pt x="132368" y="180367"/>
                  </a:moveTo>
                  <a:lnTo>
                    <a:pt x="71758" y="180367"/>
                  </a:lnTo>
                  <a:lnTo>
                    <a:pt x="71758" y="128535"/>
                  </a:lnTo>
                  <a:lnTo>
                    <a:pt x="132368" y="128535"/>
                  </a:lnTo>
                  <a:cubicBezTo>
                    <a:pt x="146511" y="127057"/>
                    <a:pt x="159175" y="137325"/>
                    <a:pt x="160653" y="151469"/>
                  </a:cubicBezTo>
                  <a:cubicBezTo>
                    <a:pt x="160751" y="152403"/>
                    <a:pt x="160796" y="153343"/>
                    <a:pt x="160791" y="154284"/>
                  </a:cubicBezTo>
                  <a:cubicBezTo>
                    <a:pt x="160791" y="170168"/>
                    <a:pt x="150258" y="180367"/>
                    <a:pt x="132451" y="180367"/>
                  </a:cubicBez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849C7C-9CE3-D7A8-B7CC-87307E98A93E}"/>
                </a:ext>
              </a:extLst>
            </p:cNvPr>
            <p:cNvSpPr/>
            <p:nvPr/>
          </p:nvSpPr>
          <p:spPr>
            <a:xfrm>
              <a:off x="1020322" y="1059795"/>
              <a:ext cx="91876" cy="88532"/>
            </a:xfrm>
            <a:custGeom>
              <a:avLst/>
              <a:gdLst>
                <a:gd name="connsiteX0" fmla="*/ 91876 w 91876"/>
                <a:gd name="connsiteY0" fmla="*/ 0 h 88532"/>
                <a:gd name="connsiteX1" fmla="*/ 0 w 91876"/>
                <a:gd name="connsiteY1" fmla="*/ 0 h 88532"/>
                <a:gd name="connsiteX2" fmla="*/ 91876 w 91876"/>
                <a:gd name="connsiteY2" fmla="*/ 88532 h 88532"/>
                <a:gd name="connsiteX3" fmla="*/ 91876 w 91876"/>
                <a:gd name="connsiteY3" fmla="*/ 0 h 8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6" h="88532">
                  <a:moveTo>
                    <a:pt x="91876" y="0"/>
                  </a:moveTo>
                  <a:lnTo>
                    <a:pt x="0" y="0"/>
                  </a:lnTo>
                  <a:lnTo>
                    <a:pt x="91876" y="88532"/>
                  </a:lnTo>
                  <a:lnTo>
                    <a:pt x="91876" y="0"/>
                  </a:lnTo>
                  <a:close/>
                </a:path>
              </a:pathLst>
            </a:custGeom>
            <a:solidFill>
              <a:srgbClr val="52B8E5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0E4E85-B0B3-3CC7-204D-404E70C91A7B}"/>
              </a:ext>
            </a:extLst>
          </p:cNvPr>
          <p:cNvGrpSpPr/>
          <p:nvPr/>
        </p:nvGrpSpPr>
        <p:grpSpPr>
          <a:xfrm>
            <a:off x="1770040" y="5868167"/>
            <a:ext cx="6827505" cy="239941"/>
            <a:chOff x="2596260" y="3300382"/>
            <a:chExt cx="6827505" cy="239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322311-DF99-60B9-FF68-521D879C7AE6}"/>
                </a:ext>
              </a:extLst>
            </p:cNvPr>
            <p:cNvSpPr txBox="1"/>
            <p:nvPr/>
          </p:nvSpPr>
          <p:spPr>
            <a:xfrm>
              <a:off x="2917072" y="3315255"/>
              <a:ext cx="135614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www.blend360.com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3EA06C-C083-FCE1-30F5-3366BEDEC5C7}"/>
                </a:ext>
              </a:extLst>
            </p:cNvPr>
            <p:cNvSpPr txBox="1"/>
            <p:nvPr/>
          </p:nvSpPr>
          <p:spPr>
            <a:xfrm>
              <a:off x="5098080" y="3315255"/>
              <a:ext cx="95539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@OfficialB360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FB4F84-1763-90A5-212A-92A0513705B5}"/>
                </a:ext>
              </a:extLst>
            </p:cNvPr>
            <p:cNvSpPr txBox="1"/>
            <p:nvPr/>
          </p:nvSpPr>
          <p:spPr>
            <a:xfrm>
              <a:off x="6819397" y="3315255"/>
              <a:ext cx="649217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A6FE60-5E56-3C93-6E0F-3F0A52C71F54}"/>
                </a:ext>
              </a:extLst>
            </p:cNvPr>
            <p:cNvSpPr txBox="1"/>
            <p:nvPr/>
          </p:nvSpPr>
          <p:spPr>
            <a:xfrm>
              <a:off x="8104493" y="3315255"/>
              <a:ext cx="1319272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blend360_solutions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E60574-4891-BA47-80A3-D37A4FFB5B24}"/>
                </a:ext>
              </a:extLst>
            </p:cNvPr>
            <p:cNvSpPr/>
            <p:nvPr/>
          </p:nvSpPr>
          <p:spPr>
            <a:xfrm>
              <a:off x="4811680" y="3321497"/>
              <a:ext cx="247364" cy="202575"/>
            </a:xfrm>
            <a:custGeom>
              <a:avLst/>
              <a:gdLst>
                <a:gd name="connsiteX0" fmla="*/ -40 w 247364"/>
                <a:gd name="connsiteY0" fmla="*/ 178734 h 202575"/>
                <a:gd name="connsiteX1" fmla="*/ 71969 w 247364"/>
                <a:gd name="connsiteY1" fmla="*/ 158826 h 202575"/>
                <a:gd name="connsiteX2" fmla="*/ 66635 w 247364"/>
                <a:gd name="connsiteY2" fmla="*/ 156922 h 202575"/>
                <a:gd name="connsiteX3" fmla="*/ 27774 w 247364"/>
                <a:gd name="connsiteY3" fmla="*/ 126346 h 202575"/>
                <a:gd name="connsiteX4" fmla="*/ 30726 w 247364"/>
                <a:gd name="connsiteY4" fmla="*/ 122441 h 202575"/>
                <a:gd name="connsiteX5" fmla="*/ 45490 w 247364"/>
                <a:gd name="connsiteY5" fmla="*/ 121489 h 202575"/>
                <a:gd name="connsiteX6" fmla="*/ 42347 w 247364"/>
                <a:gd name="connsiteY6" fmla="*/ 119393 h 202575"/>
                <a:gd name="connsiteX7" fmla="*/ 8247 w 247364"/>
                <a:gd name="connsiteY7" fmla="*/ 75197 h 202575"/>
                <a:gd name="connsiteX8" fmla="*/ 12438 w 247364"/>
                <a:gd name="connsiteY8" fmla="*/ 72054 h 202575"/>
                <a:gd name="connsiteX9" fmla="*/ 29869 w 247364"/>
                <a:gd name="connsiteY9" fmla="*/ 76150 h 202575"/>
                <a:gd name="connsiteX10" fmla="*/ 15105 w 247364"/>
                <a:gd name="connsiteY10" fmla="*/ 59195 h 202575"/>
                <a:gd name="connsiteX11" fmla="*/ 13295 w 247364"/>
                <a:gd name="connsiteY11" fmla="*/ 13094 h 202575"/>
                <a:gd name="connsiteX12" fmla="*/ 19296 w 247364"/>
                <a:gd name="connsiteY12" fmla="*/ 12333 h 202575"/>
                <a:gd name="connsiteX13" fmla="*/ 116451 w 247364"/>
                <a:gd name="connsiteY13" fmla="*/ 61291 h 202575"/>
                <a:gd name="connsiteX14" fmla="*/ 120166 w 247364"/>
                <a:gd name="connsiteY14" fmla="*/ 57386 h 202575"/>
                <a:gd name="connsiteX15" fmla="*/ 164610 w 247364"/>
                <a:gd name="connsiteY15" fmla="*/ -364 h 202575"/>
                <a:gd name="connsiteX16" fmla="*/ 199414 w 247364"/>
                <a:gd name="connsiteY16" fmla="*/ 7570 h 202575"/>
                <a:gd name="connsiteX17" fmla="*/ 203129 w 247364"/>
                <a:gd name="connsiteY17" fmla="*/ 10237 h 202575"/>
                <a:gd name="connsiteX18" fmla="*/ 216559 w 247364"/>
                <a:gd name="connsiteY18" fmla="*/ 13285 h 202575"/>
                <a:gd name="connsiteX19" fmla="*/ 235609 w 247364"/>
                <a:gd name="connsiteY19" fmla="*/ 5665 h 202575"/>
                <a:gd name="connsiteX20" fmla="*/ 240371 w 247364"/>
                <a:gd name="connsiteY20" fmla="*/ 4236 h 202575"/>
                <a:gd name="connsiteX21" fmla="*/ 220178 w 247364"/>
                <a:gd name="connsiteY21" fmla="*/ 30430 h 202575"/>
                <a:gd name="connsiteX22" fmla="*/ 247325 w 247364"/>
                <a:gd name="connsiteY22" fmla="*/ 23667 h 202575"/>
                <a:gd name="connsiteX23" fmla="*/ 226846 w 247364"/>
                <a:gd name="connsiteY23" fmla="*/ 46241 h 202575"/>
                <a:gd name="connsiteX24" fmla="*/ 222179 w 247364"/>
                <a:gd name="connsiteY24" fmla="*/ 55766 h 202575"/>
                <a:gd name="connsiteX25" fmla="*/ 185031 w 247364"/>
                <a:gd name="connsiteY25" fmla="*/ 153874 h 202575"/>
                <a:gd name="connsiteX26" fmla="*/ 85495 w 247364"/>
                <a:gd name="connsiteY26" fmla="*/ 201499 h 202575"/>
                <a:gd name="connsiteX27" fmla="*/ 3294 w 247364"/>
                <a:gd name="connsiteY27" fmla="*/ 181973 h 202575"/>
                <a:gd name="connsiteX28" fmla="*/ -40 w 247364"/>
                <a:gd name="connsiteY28" fmla="*/ 178734 h 20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364" h="202575">
                  <a:moveTo>
                    <a:pt x="-40" y="178734"/>
                  </a:moveTo>
                  <a:cubicBezTo>
                    <a:pt x="25592" y="181172"/>
                    <a:pt x="51224" y="174086"/>
                    <a:pt x="71969" y="158826"/>
                  </a:cubicBezTo>
                  <a:cubicBezTo>
                    <a:pt x="70255" y="157017"/>
                    <a:pt x="68350" y="157303"/>
                    <a:pt x="66635" y="156922"/>
                  </a:cubicBezTo>
                  <a:cubicBezTo>
                    <a:pt x="49262" y="154141"/>
                    <a:pt x="34565" y="142577"/>
                    <a:pt x="27774" y="126346"/>
                  </a:cubicBezTo>
                  <a:cubicBezTo>
                    <a:pt x="26345" y="123108"/>
                    <a:pt x="26821" y="121775"/>
                    <a:pt x="30726" y="122441"/>
                  </a:cubicBezTo>
                  <a:cubicBezTo>
                    <a:pt x="35660" y="123222"/>
                    <a:pt x="40699" y="122889"/>
                    <a:pt x="45490" y="121489"/>
                  </a:cubicBezTo>
                  <a:cubicBezTo>
                    <a:pt x="45490" y="119679"/>
                    <a:pt x="43490" y="119870"/>
                    <a:pt x="42347" y="119393"/>
                  </a:cubicBezTo>
                  <a:cubicBezTo>
                    <a:pt x="23278" y="112650"/>
                    <a:pt x="9933" y="95352"/>
                    <a:pt x="8247" y="75197"/>
                  </a:cubicBezTo>
                  <a:cubicBezTo>
                    <a:pt x="8247" y="71102"/>
                    <a:pt x="8247" y="70530"/>
                    <a:pt x="12438" y="72054"/>
                  </a:cubicBezTo>
                  <a:cubicBezTo>
                    <a:pt x="17915" y="74578"/>
                    <a:pt x="23840" y="75978"/>
                    <a:pt x="29869" y="76150"/>
                  </a:cubicBezTo>
                  <a:cubicBezTo>
                    <a:pt x="23878" y="71530"/>
                    <a:pt x="18858" y="65768"/>
                    <a:pt x="15105" y="59195"/>
                  </a:cubicBezTo>
                  <a:cubicBezTo>
                    <a:pt x="7152" y="45003"/>
                    <a:pt x="6475" y="27868"/>
                    <a:pt x="13295" y="13094"/>
                  </a:cubicBezTo>
                  <a:cubicBezTo>
                    <a:pt x="15296" y="8332"/>
                    <a:pt x="15772" y="8522"/>
                    <a:pt x="19296" y="12333"/>
                  </a:cubicBezTo>
                  <a:cubicBezTo>
                    <a:pt x="43985" y="40784"/>
                    <a:pt x="78894" y="58376"/>
                    <a:pt x="116451" y="61291"/>
                  </a:cubicBezTo>
                  <a:cubicBezTo>
                    <a:pt x="119976" y="61291"/>
                    <a:pt x="120547" y="60814"/>
                    <a:pt x="120166" y="57386"/>
                  </a:cubicBezTo>
                  <a:cubicBezTo>
                    <a:pt x="116489" y="29163"/>
                    <a:pt x="136387" y="3312"/>
                    <a:pt x="164610" y="-364"/>
                  </a:cubicBezTo>
                  <a:cubicBezTo>
                    <a:pt x="176783" y="-1955"/>
                    <a:pt x="189127" y="864"/>
                    <a:pt x="199414" y="7570"/>
                  </a:cubicBezTo>
                  <a:cubicBezTo>
                    <a:pt x="200814" y="8218"/>
                    <a:pt x="202071" y="9122"/>
                    <a:pt x="203129" y="10237"/>
                  </a:cubicBezTo>
                  <a:cubicBezTo>
                    <a:pt x="206186" y="14504"/>
                    <a:pt x="211958" y="15809"/>
                    <a:pt x="216559" y="13285"/>
                  </a:cubicBezTo>
                  <a:cubicBezTo>
                    <a:pt x="223084" y="11218"/>
                    <a:pt x="229456" y="8675"/>
                    <a:pt x="235609" y="5665"/>
                  </a:cubicBezTo>
                  <a:cubicBezTo>
                    <a:pt x="236961" y="4598"/>
                    <a:pt x="238657" y="4093"/>
                    <a:pt x="240371" y="4236"/>
                  </a:cubicBezTo>
                  <a:cubicBezTo>
                    <a:pt x="236781" y="14990"/>
                    <a:pt x="229665" y="24220"/>
                    <a:pt x="220178" y="30430"/>
                  </a:cubicBezTo>
                  <a:cubicBezTo>
                    <a:pt x="229456" y="29230"/>
                    <a:pt x="238562" y="26953"/>
                    <a:pt x="247325" y="23667"/>
                  </a:cubicBezTo>
                  <a:cubicBezTo>
                    <a:pt x="241877" y="32335"/>
                    <a:pt x="234942" y="39983"/>
                    <a:pt x="226846" y="46241"/>
                  </a:cubicBezTo>
                  <a:cubicBezTo>
                    <a:pt x="223770" y="48413"/>
                    <a:pt x="222007" y="52004"/>
                    <a:pt x="222179" y="55766"/>
                  </a:cubicBezTo>
                  <a:cubicBezTo>
                    <a:pt x="222588" y="91981"/>
                    <a:pt x="209320" y="127013"/>
                    <a:pt x="185031" y="153874"/>
                  </a:cubicBezTo>
                  <a:cubicBezTo>
                    <a:pt x="159990" y="182992"/>
                    <a:pt x="123881" y="200270"/>
                    <a:pt x="85495" y="201499"/>
                  </a:cubicBezTo>
                  <a:cubicBezTo>
                    <a:pt x="56767" y="203280"/>
                    <a:pt x="28154" y="196489"/>
                    <a:pt x="3294" y="181973"/>
                  </a:cubicBezTo>
                  <a:cubicBezTo>
                    <a:pt x="2246" y="181115"/>
                    <a:pt x="627" y="180830"/>
                    <a:pt x="-40" y="178734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FE3744-9AFA-E633-F68B-F747CDDFDBF8}"/>
                </a:ext>
              </a:extLst>
            </p:cNvPr>
            <p:cNvSpPr/>
            <p:nvPr/>
          </p:nvSpPr>
          <p:spPr>
            <a:xfrm>
              <a:off x="2596260" y="3305246"/>
              <a:ext cx="235077" cy="235077"/>
            </a:xfrm>
            <a:custGeom>
              <a:avLst/>
              <a:gdLst>
                <a:gd name="connsiteX0" fmla="*/ 235038 w 235077"/>
                <a:gd name="connsiteY0" fmla="*/ 116598 h 235077"/>
                <a:gd name="connsiteX1" fmla="*/ 117640 w 235077"/>
                <a:gd name="connsiteY1" fmla="*/ 234279 h 235077"/>
                <a:gd name="connsiteX2" fmla="*/ -39 w 235077"/>
                <a:gd name="connsiteY2" fmla="*/ 116874 h 235077"/>
                <a:gd name="connsiteX3" fmla="*/ 117359 w 235077"/>
                <a:gd name="connsiteY3" fmla="*/ -798 h 235077"/>
                <a:gd name="connsiteX4" fmla="*/ 120928 w 235077"/>
                <a:gd name="connsiteY4" fmla="*/ -750 h 235077"/>
                <a:gd name="connsiteX5" fmla="*/ 235038 w 235077"/>
                <a:gd name="connsiteY5" fmla="*/ 116598 h 235077"/>
                <a:gd name="connsiteX6" fmla="*/ 36060 w 235077"/>
                <a:gd name="connsiteY6" fmla="*/ 122503 h 235077"/>
                <a:gd name="connsiteX7" fmla="*/ 20630 w 235077"/>
                <a:gd name="connsiteY7" fmla="*/ 122503 h 235077"/>
                <a:gd name="connsiteX8" fmla="*/ 18344 w 235077"/>
                <a:gd name="connsiteY8" fmla="*/ 124980 h 235077"/>
                <a:gd name="connsiteX9" fmla="*/ 19011 w 235077"/>
                <a:gd name="connsiteY9" fmla="*/ 130695 h 235077"/>
                <a:gd name="connsiteX10" fmla="*/ 36632 w 235077"/>
                <a:gd name="connsiteY10" fmla="*/ 174605 h 235077"/>
                <a:gd name="connsiteX11" fmla="*/ 38348 w 235077"/>
                <a:gd name="connsiteY11" fmla="*/ 175386 h 235077"/>
                <a:gd name="connsiteX12" fmla="*/ 38823 w 235077"/>
                <a:gd name="connsiteY12" fmla="*/ 175082 h 235077"/>
                <a:gd name="connsiteX13" fmla="*/ 59301 w 235077"/>
                <a:gd name="connsiteY13" fmla="*/ 164890 h 235077"/>
                <a:gd name="connsiteX14" fmla="*/ 60825 w 235077"/>
                <a:gd name="connsiteY14" fmla="*/ 161556 h 235077"/>
                <a:gd name="connsiteX15" fmla="*/ 53777 w 235077"/>
                <a:gd name="connsiteY15" fmla="*/ 124218 h 235077"/>
                <a:gd name="connsiteX16" fmla="*/ 51872 w 235077"/>
                <a:gd name="connsiteY16" fmla="*/ 122503 h 235077"/>
                <a:gd name="connsiteX17" fmla="*/ 147408 w 235077"/>
                <a:gd name="connsiteY17" fmla="*/ 122503 h 235077"/>
                <a:gd name="connsiteX18" fmla="*/ 125595 w 235077"/>
                <a:gd name="connsiteY18" fmla="*/ 122503 h 235077"/>
                <a:gd name="connsiteX19" fmla="*/ 123500 w 235077"/>
                <a:gd name="connsiteY19" fmla="*/ 124027 h 235077"/>
                <a:gd name="connsiteX20" fmla="*/ 123500 w 235077"/>
                <a:gd name="connsiteY20" fmla="*/ 151650 h 235077"/>
                <a:gd name="connsiteX21" fmla="*/ 125024 w 235077"/>
                <a:gd name="connsiteY21" fmla="*/ 153269 h 235077"/>
                <a:gd name="connsiteX22" fmla="*/ 130739 w 235077"/>
                <a:gd name="connsiteY22" fmla="*/ 153269 h 235077"/>
                <a:gd name="connsiteX23" fmla="*/ 162267 w 235077"/>
                <a:gd name="connsiteY23" fmla="*/ 159365 h 235077"/>
                <a:gd name="connsiteX24" fmla="*/ 164267 w 235077"/>
                <a:gd name="connsiteY24" fmla="*/ 158317 h 235077"/>
                <a:gd name="connsiteX25" fmla="*/ 171030 w 235077"/>
                <a:gd name="connsiteY25" fmla="*/ 124694 h 235077"/>
                <a:gd name="connsiteX26" fmla="*/ 168077 w 235077"/>
                <a:gd name="connsiteY26" fmla="*/ 121741 h 235077"/>
                <a:gd name="connsiteX27" fmla="*/ 199986 w 235077"/>
                <a:gd name="connsiteY27" fmla="*/ 122503 h 235077"/>
                <a:gd name="connsiteX28" fmla="*/ 185031 w 235077"/>
                <a:gd name="connsiteY28" fmla="*/ 122503 h 235077"/>
                <a:gd name="connsiteX29" fmla="*/ 182936 w 235077"/>
                <a:gd name="connsiteY29" fmla="*/ 124504 h 235077"/>
                <a:gd name="connsiteX30" fmla="*/ 182460 w 235077"/>
                <a:gd name="connsiteY30" fmla="*/ 131648 h 235077"/>
                <a:gd name="connsiteX31" fmla="*/ 175411 w 235077"/>
                <a:gd name="connsiteY31" fmla="*/ 162889 h 235077"/>
                <a:gd name="connsiteX32" fmla="*/ 176459 w 235077"/>
                <a:gd name="connsiteY32" fmla="*/ 165175 h 235077"/>
                <a:gd name="connsiteX33" fmla="*/ 196176 w 235077"/>
                <a:gd name="connsiteY33" fmla="*/ 174700 h 235077"/>
                <a:gd name="connsiteX34" fmla="*/ 198652 w 235077"/>
                <a:gd name="connsiteY34" fmla="*/ 174129 h 235077"/>
                <a:gd name="connsiteX35" fmla="*/ 211606 w 235077"/>
                <a:gd name="connsiteY35" fmla="*/ 149173 h 235077"/>
                <a:gd name="connsiteX36" fmla="*/ 216845 w 235077"/>
                <a:gd name="connsiteY36" fmla="*/ 125075 h 235077"/>
                <a:gd name="connsiteX37" fmla="*/ 214178 w 235077"/>
                <a:gd name="connsiteY37" fmla="*/ 122217 h 235077"/>
                <a:gd name="connsiteX38" fmla="*/ 35965 w 235077"/>
                <a:gd name="connsiteY38" fmla="*/ 110692 h 235077"/>
                <a:gd name="connsiteX39" fmla="*/ 52348 w 235077"/>
                <a:gd name="connsiteY39" fmla="*/ 110692 h 235077"/>
                <a:gd name="connsiteX40" fmla="*/ 54253 w 235077"/>
                <a:gd name="connsiteY40" fmla="*/ 109073 h 235077"/>
                <a:gd name="connsiteX41" fmla="*/ 60444 w 235077"/>
                <a:gd name="connsiteY41" fmla="*/ 74402 h 235077"/>
                <a:gd name="connsiteX42" fmla="*/ 58730 w 235077"/>
                <a:gd name="connsiteY42" fmla="*/ 71163 h 235077"/>
                <a:gd name="connsiteX43" fmla="*/ 38061 w 235077"/>
                <a:gd name="connsiteY43" fmla="*/ 60686 h 235077"/>
                <a:gd name="connsiteX44" fmla="*/ 35203 w 235077"/>
                <a:gd name="connsiteY44" fmla="*/ 61353 h 235077"/>
                <a:gd name="connsiteX45" fmla="*/ 18820 w 235077"/>
                <a:gd name="connsiteY45" fmla="*/ 107835 h 235077"/>
                <a:gd name="connsiteX46" fmla="*/ 21392 w 235077"/>
                <a:gd name="connsiteY46" fmla="*/ 110692 h 235077"/>
                <a:gd name="connsiteX47" fmla="*/ 88829 w 235077"/>
                <a:gd name="connsiteY47" fmla="*/ 122503 h 235077"/>
                <a:gd name="connsiteX48" fmla="*/ 67969 w 235077"/>
                <a:gd name="connsiteY48" fmla="*/ 122503 h 235077"/>
                <a:gd name="connsiteX49" fmla="*/ 65588 w 235077"/>
                <a:gd name="connsiteY49" fmla="*/ 125075 h 235077"/>
                <a:gd name="connsiteX50" fmla="*/ 66636 w 235077"/>
                <a:gd name="connsiteY50" fmla="*/ 134600 h 235077"/>
                <a:gd name="connsiteX51" fmla="*/ 72255 w 235077"/>
                <a:gd name="connsiteY51" fmla="*/ 158413 h 235077"/>
                <a:gd name="connsiteX52" fmla="*/ 74351 w 235077"/>
                <a:gd name="connsiteY52" fmla="*/ 159556 h 235077"/>
                <a:gd name="connsiteX53" fmla="*/ 79494 w 235077"/>
                <a:gd name="connsiteY53" fmla="*/ 158127 h 235077"/>
                <a:gd name="connsiteX54" fmla="*/ 109689 w 235077"/>
                <a:gd name="connsiteY54" fmla="*/ 153555 h 235077"/>
                <a:gd name="connsiteX55" fmla="*/ 111689 w 235077"/>
                <a:gd name="connsiteY55" fmla="*/ 151364 h 235077"/>
                <a:gd name="connsiteX56" fmla="*/ 111689 w 235077"/>
                <a:gd name="connsiteY56" fmla="*/ 124599 h 235077"/>
                <a:gd name="connsiteX57" fmla="*/ 109308 w 235077"/>
                <a:gd name="connsiteY57" fmla="*/ 122408 h 235077"/>
                <a:gd name="connsiteX58" fmla="*/ 199890 w 235077"/>
                <a:gd name="connsiteY58" fmla="*/ 110692 h 235077"/>
                <a:gd name="connsiteX59" fmla="*/ 214273 w 235077"/>
                <a:gd name="connsiteY59" fmla="*/ 110692 h 235077"/>
                <a:gd name="connsiteX60" fmla="*/ 216940 w 235077"/>
                <a:gd name="connsiteY60" fmla="*/ 107740 h 235077"/>
                <a:gd name="connsiteX61" fmla="*/ 213606 w 235077"/>
                <a:gd name="connsiteY61" fmla="*/ 89928 h 235077"/>
                <a:gd name="connsiteX62" fmla="*/ 200462 w 235077"/>
                <a:gd name="connsiteY62" fmla="*/ 61353 h 235077"/>
                <a:gd name="connsiteX63" fmla="*/ 198081 w 235077"/>
                <a:gd name="connsiteY63" fmla="*/ 60496 h 235077"/>
                <a:gd name="connsiteX64" fmla="*/ 177411 w 235077"/>
                <a:gd name="connsiteY64" fmla="*/ 71068 h 235077"/>
                <a:gd name="connsiteX65" fmla="*/ 176459 w 235077"/>
                <a:gd name="connsiteY65" fmla="*/ 73164 h 235077"/>
                <a:gd name="connsiteX66" fmla="*/ 176459 w 235077"/>
                <a:gd name="connsiteY66" fmla="*/ 74974 h 235077"/>
                <a:gd name="connsiteX67" fmla="*/ 182555 w 235077"/>
                <a:gd name="connsiteY67" fmla="*/ 108883 h 235077"/>
                <a:gd name="connsiteX68" fmla="*/ 184460 w 235077"/>
                <a:gd name="connsiteY68" fmla="*/ 110788 h 235077"/>
                <a:gd name="connsiteX69" fmla="*/ 147217 w 235077"/>
                <a:gd name="connsiteY69" fmla="*/ 110692 h 235077"/>
                <a:gd name="connsiteX70" fmla="*/ 168648 w 235077"/>
                <a:gd name="connsiteY70" fmla="*/ 110692 h 235077"/>
                <a:gd name="connsiteX71" fmla="*/ 171030 w 235077"/>
                <a:gd name="connsiteY71" fmla="*/ 108216 h 235077"/>
                <a:gd name="connsiteX72" fmla="*/ 165410 w 235077"/>
                <a:gd name="connsiteY72" fmla="*/ 77640 h 235077"/>
                <a:gd name="connsiteX73" fmla="*/ 162648 w 235077"/>
                <a:gd name="connsiteY73" fmla="*/ 76307 h 235077"/>
                <a:gd name="connsiteX74" fmla="*/ 125595 w 235077"/>
                <a:gd name="connsiteY74" fmla="*/ 82784 h 235077"/>
                <a:gd name="connsiteX75" fmla="*/ 123500 w 235077"/>
                <a:gd name="connsiteY75" fmla="*/ 85070 h 235077"/>
                <a:gd name="connsiteX76" fmla="*/ 123500 w 235077"/>
                <a:gd name="connsiteY76" fmla="*/ 108407 h 235077"/>
                <a:gd name="connsiteX77" fmla="*/ 125786 w 235077"/>
                <a:gd name="connsiteY77" fmla="*/ 110692 h 235077"/>
                <a:gd name="connsiteX78" fmla="*/ 88448 w 235077"/>
                <a:gd name="connsiteY78" fmla="*/ 110692 h 235077"/>
                <a:gd name="connsiteX79" fmla="*/ 109498 w 235077"/>
                <a:gd name="connsiteY79" fmla="*/ 110692 h 235077"/>
                <a:gd name="connsiteX80" fmla="*/ 111594 w 235077"/>
                <a:gd name="connsiteY80" fmla="*/ 108787 h 235077"/>
                <a:gd name="connsiteX81" fmla="*/ 111594 w 235077"/>
                <a:gd name="connsiteY81" fmla="*/ 84784 h 235077"/>
                <a:gd name="connsiteX82" fmla="*/ 109784 w 235077"/>
                <a:gd name="connsiteY82" fmla="*/ 82880 h 235077"/>
                <a:gd name="connsiteX83" fmla="*/ 73589 w 235077"/>
                <a:gd name="connsiteY83" fmla="*/ 76593 h 235077"/>
                <a:gd name="connsiteX84" fmla="*/ 71017 w 235077"/>
                <a:gd name="connsiteY84" fmla="*/ 77926 h 235077"/>
                <a:gd name="connsiteX85" fmla="*/ 65493 w 235077"/>
                <a:gd name="connsiteY85" fmla="*/ 108121 h 235077"/>
                <a:gd name="connsiteX86" fmla="*/ 67874 w 235077"/>
                <a:gd name="connsiteY86" fmla="*/ 110692 h 235077"/>
                <a:gd name="connsiteX87" fmla="*/ 123500 w 235077"/>
                <a:gd name="connsiteY87" fmla="*/ 44017 h 235077"/>
                <a:gd name="connsiteX88" fmla="*/ 123500 w 235077"/>
                <a:gd name="connsiteY88" fmla="*/ 68687 h 235077"/>
                <a:gd name="connsiteX89" fmla="*/ 125881 w 235077"/>
                <a:gd name="connsiteY89" fmla="*/ 70973 h 235077"/>
                <a:gd name="connsiteX90" fmla="*/ 138835 w 235077"/>
                <a:gd name="connsiteY90" fmla="*/ 69640 h 235077"/>
                <a:gd name="connsiteX91" fmla="*/ 158838 w 235077"/>
                <a:gd name="connsiteY91" fmla="*/ 65163 h 235077"/>
                <a:gd name="connsiteX92" fmla="*/ 159885 w 235077"/>
                <a:gd name="connsiteY92" fmla="*/ 62877 h 235077"/>
                <a:gd name="connsiteX93" fmla="*/ 158457 w 235077"/>
                <a:gd name="connsiteY93" fmla="*/ 59924 h 235077"/>
                <a:gd name="connsiteX94" fmla="*/ 132834 w 235077"/>
                <a:gd name="connsiteY94" fmla="*/ 20776 h 235077"/>
                <a:gd name="connsiteX95" fmla="*/ 125881 w 235077"/>
                <a:gd name="connsiteY95" fmla="*/ 17348 h 235077"/>
                <a:gd name="connsiteX96" fmla="*/ 123500 w 235077"/>
                <a:gd name="connsiteY96" fmla="*/ 19634 h 235077"/>
                <a:gd name="connsiteX97" fmla="*/ 111689 w 235077"/>
                <a:gd name="connsiteY97" fmla="*/ 44017 h 235077"/>
                <a:gd name="connsiteX98" fmla="*/ 111689 w 235077"/>
                <a:gd name="connsiteY98" fmla="*/ 19062 h 235077"/>
                <a:gd name="connsiteX99" fmla="*/ 110641 w 235077"/>
                <a:gd name="connsiteY99" fmla="*/ 17252 h 235077"/>
                <a:gd name="connsiteX100" fmla="*/ 104831 w 235077"/>
                <a:gd name="connsiteY100" fmla="*/ 19062 h 235077"/>
                <a:gd name="connsiteX101" fmla="*/ 76256 w 235077"/>
                <a:gd name="connsiteY101" fmla="*/ 63067 h 235077"/>
                <a:gd name="connsiteX102" fmla="*/ 77494 w 235077"/>
                <a:gd name="connsiteY102" fmla="*/ 65449 h 235077"/>
                <a:gd name="connsiteX103" fmla="*/ 109212 w 235077"/>
                <a:gd name="connsiteY103" fmla="*/ 70973 h 235077"/>
                <a:gd name="connsiteX104" fmla="*/ 111403 w 235077"/>
                <a:gd name="connsiteY104" fmla="*/ 68782 h 235077"/>
                <a:gd name="connsiteX105" fmla="*/ 111689 w 235077"/>
                <a:gd name="connsiteY105" fmla="*/ 44113 h 235077"/>
                <a:gd name="connsiteX106" fmla="*/ 123500 w 235077"/>
                <a:gd name="connsiteY106" fmla="*/ 190512 h 235077"/>
                <a:gd name="connsiteX107" fmla="*/ 123500 w 235077"/>
                <a:gd name="connsiteY107" fmla="*/ 213562 h 235077"/>
                <a:gd name="connsiteX108" fmla="*/ 124262 w 235077"/>
                <a:gd name="connsiteY108" fmla="*/ 215658 h 235077"/>
                <a:gd name="connsiteX109" fmla="*/ 131406 w 235077"/>
                <a:gd name="connsiteY109" fmla="*/ 214134 h 235077"/>
                <a:gd name="connsiteX110" fmla="*/ 157980 w 235077"/>
                <a:gd name="connsiteY110" fmla="*/ 174605 h 235077"/>
                <a:gd name="connsiteX111" fmla="*/ 156171 w 235077"/>
                <a:gd name="connsiteY111" fmla="*/ 170509 h 235077"/>
                <a:gd name="connsiteX112" fmla="*/ 125881 w 235077"/>
                <a:gd name="connsiteY112" fmla="*/ 165557 h 235077"/>
                <a:gd name="connsiteX113" fmla="*/ 123500 w 235077"/>
                <a:gd name="connsiteY113" fmla="*/ 167652 h 235077"/>
                <a:gd name="connsiteX114" fmla="*/ 111689 w 235077"/>
                <a:gd name="connsiteY114" fmla="*/ 190512 h 235077"/>
                <a:gd name="connsiteX115" fmla="*/ 111689 w 235077"/>
                <a:gd name="connsiteY115" fmla="*/ 167080 h 235077"/>
                <a:gd name="connsiteX116" fmla="*/ 110070 w 235077"/>
                <a:gd name="connsiteY116" fmla="*/ 165271 h 235077"/>
                <a:gd name="connsiteX117" fmla="*/ 79590 w 235077"/>
                <a:gd name="connsiteY117" fmla="*/ 170319 h 235077"/>
                <a:gd name="connsiteX118" fmla="*/ 78256 w 235077"/>
                <a:gd name="connsiteY118" fmla="*/ 173272 h 235077"/>
                <a:gd name="connsiteX119" fmla="*/ 104545 w 235077"/>
                <a:gd name="connsiteY119" fmla="*/ 213276 h 235077"/>
                <a:gd name="connsiteX120" fmla="*/ 109403 w 235077"/>
                <a:gd name="connsiteY120" fmla="*/ 215658 h 235077"/>
                <a:gd name="connsiteX121" fmla="*/ 111689 w 235077"/>
                <a:gd name="connsiteY121" fmla="*/ 213467 h 235077"/>
                <a:gd name="connsiteX122" fmla="*/ 111689 w 235077"/>
                <a:gd name="connsiteY122" fmla="*/ 190702 h 235077"/>
                <a:gd name="connsiteX123" fmla="*/ 86829 w 235077"/>
                <a:gd name="connsiteY123" fmla="*/ 21539 h 235077"/>
                <a:gd name="connsiteX124" fmla="*/ 80352 w 235077"/>
                <a:gd name="connsiteY124" fmla="*/ 24015 h 235077"/>
                <a:gd name="connsiteX125" fmla="*/ 44442 w 235077"/>
                <a:gd name="connsiteY125" fmla="*/ 48685 h 235077"/>
                <a:gd name="connsiteX126" fmla="*/ 44442 w 235077"/>
                <a:gd name="connsiteY126" fmla="*/ 51161 h 235077"/>
                <a:gd name="connsiteX127" fmla="*/ 62349 w 235077"/>
                <a:gd name="connsiteY127" fmla="*/ 60019 h 235077"/>
                <a:gd name="connsiteX128" fmla="*/ 65112 w 235077"/>
                <a:gd name="connsiteY128" fmla="*/ 58781 h 235077"/>
                <a:gd name="connsiteX129" fmla="*/ 75780 w 235077"/>
                <a:gd name="connsiteY129" fmla="*/ 37921 h 235077"/>
                <a:gd name="connsiteX130" fmla="*/ 86829 w 235077"/>
                <a:gd name="connsiteY130" fmla="*/ 21729 h 235077"/>
                <a:gd name="connsiteX131" fmla="*/ 149789 w 235077"/>
                <a:gd name="connsiteY131" fmla="*/ 22586 h 235077"/>
                <a:gd name="connsiteX132" fmla="*/ 150265 w 235077"/>
                <a:gd name="connsiteY132" fmla="*/ 23348 h 235077"/>
                <a:gd name="connsiteX133" fmla="*/ 171125 w 235077"/>
                <a:gd name="connsiteY133" fmla="*/ 59067 h 235077"/>
                <a:gd name="connsiteX134" fmla="*/ 173316 w 235077"/>
                <a:gd name="connsiteY134" fmla="*/ 59733 h 235077"/>
                <a:gd name="connsiteX135" fmla="*/ 190270 w 235077"/>
                <a:gd name="connsiteY135" fmla="*/ 51161 h 235077"/>
                <a:gd name="connsiteX136" fmla="*/ 190270 w 235077"/>
                <a:gd name="connsiteY136" fmla="*/ 48589 h 235077"/>
                <a:gd name="connsiteX137" fmla="*/ 159790 w 235077"/>
                <a:gd name="connsiteY137" fmla="*/ 26301 h 235077"/>
                <a:gd name="connsiteX138" fmla="*/ 149789 w 235077"/>
                <a:gd name="connsiteY138" fmla="*/ 22776 h 235077"/>
                <a:gd name="connsiteX139" fmla="*/ 87495 w 235077"/>
                <a:gd name="connsiteY139" fmla="*/ 211372 h 235077"/>
                <a:gd name="connsiteX140" fmla="*/ 86924 w 235077"/>
                <a:gd name="connsiteY140" fmla="*/ 210229 h 235077"/>
                <a:gd name="connsiteX141" fmla="*/ 66636 w 235077"/>
                <a:gd name="connsiteY141" fmla="*/ 176129 h 235077"/>
                <a:gd name="connsiteX142" fmla="*/ 64254 w 235077"/>
                <a:gd name="connsiteY142" fmla="*/ 175462 h 235077"/>
                <a:gd name="connsiteX143" fmla="*/ 47109 w 235077"/>
                <a:gd name="connsiteY143" fmla="*/ 183749 h 235077"/>
                <a:gd name="connsiteX144" fmla="*/ 47109 w 235077"/>
                <a:gd name="connsiteY144" fmla="*/ 186321 h 235077"/>
                <a:gd name="connsiteX145" fmla="*/ 72351 w 235077"/>
                <a:gd name="connsiteY145" fmla="*/ 205371 h 235077"/>
                <a:gd name="connsiteX146" fmla="*/ 87495 w 235077"/>
                <a:gd name="connsiteY146" fmla="*/ 211562 h 235077"/>
                <a:gd name="connsiteX147" fmla="*/ 149884 w 235077"/>
                <a:gd name="connsiteY147" fmla="*/ 210229 h 235077"/>
                <a:gd name="connsiteX148" fmla="*/ 150837 w 235077"/>
                <a:gd name="connsiteY148" fmla="*/ 210229 h 235077"/>
                <a:gd name="connsiteX149" fmla="*/ 188937 w 235077"/>
                <a:gd name="connsiteY149" fmla="*/ 186035 h 235077"/>
                <a:gd name="connsiteX150" fmla="*/ 188937 w 235077"/>
                <a:gd name="connsiteY150" fmla="*/ 183940 h 235077"/>
                <a:gd name="connsiteX151" fmla="*/ 173697 w 235077"/>
                <a:gd name="connsiteY151" fmla="*/ 176415 h 235077"/>
                <a:gd name="connsiteX152" fmla="*/ 170077 w 235077"/>
                <a:gd name="connsiteY152" fmla="*/ 177748 h 235077"/>
                <a:gd name="connsiteX153" fmla="*/ 154075 w 235077"/>
                <a:gd name="connsiteY153" fmla="*/ 205180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35077" h="235077">
                  <a:moveTo>
                    <a:pt x="235038" y="116598"/>
                  </a:moveTo>
                  <a:cubicBezTo>
                    <a:pt x="235115" y="181511"/>
                    <a:pt x="182554" y="234203"/>
                    <a:pt x="117640" y="234279"/>
                  </a:cubicBezTo>
                  <a:cubicBezTo>
                    <a:pt x="52725" y="234355"/>
                    <a:pt x="39" y="181796"/>
                    <a:pt x="-39" y="116874"/>
                  </a:cubicBezTo>
                  <a:cubicBezTo>
                    <a:pt x="-117" y="51961"/>
                    <a:pt x="52444" y="-722"/>
                    <a:pt x="117359" y="-798"/>
                  </a:cubicBezTo>
                  <a:cubicBezTo>
                    <a:pt x="118549" y="-798"/>
                    <a:pt x="119738" y="-789"/>
                    <a:pt x="120928" y="-750"/>
                  </a:cubicBezTo>
                  <a:cubicBezTo>
                    <a:pt x="184383" y="1203"/>
                    <a:pt x="234862" y="53114"/>
                    <a:pt x="235038" y="116598"/>
                  </a:cubicBezTo>
                  <a:close/>
                  <a:moveTo>
                    <a:pt x="36060" y="122503"/>
                  </a:moveTo>
                  <a:lnTo>
                    <a:pt x="20630" y="122503"/>
                  </a:lnTo>
                  <a:cubicBezTo>
                    <a:pt x="18344" y="122503"/>
                    <a:pt x="18153" y="122503"/>
                    <a:pt x="18344" y="124980"/>
                  </a:cubicBezTo>
                  <a:cubicBezTo>
                    <a:pt x="18534" y="127457"/>
                    <a:pt x="18344" y="128790"/>
                    <a:pt x="19011" y="130695"/>
                  </a:cubicBezTo>
                  <a:cubicBezTo>
                    <a:pt x="21225" y="146544"/>
                    <a:pt x="27274" y="161623"/>
                    <a:pt x="36632" y="174605"/>
                  </a:cubicBezTo>
                  <a:cubicBezTo>
                    <a:pt x="36890" y="175291"/>
                    <a:pt x="37659" y="175643"/>
                    <a:pt x="38348" y="175386"/>
                  </a:cubicBezTo>
                  <a:cubicBezTo>
                    <a:pt x="38526" y="175319"/>
                    <a:pt x="38688" y="175215"/>
                    <a:pt x="38823" y="175082"/>
                  </a:cubicBezTo>
                  <a:cubicBezTo>
                    <a:pt x="45382" y="171176"/>
                    <a:pt x="52228" y="167766"/>
                    <a:pt x="59301" y="164890"/>
                  </a:cubicBezTo>
                  <a:cubicBezTo>
                    <a:pt x="61683" y="163937"/>
                    <a:pt x="61683" y="163937"/>
                    <a:pt x="60825" y="161556"/>
                  </a:cubicBezTo>
                  <a:cubicBezTo>
                    <a:pt x="56816" y="149478"/>
                    <a:pt x="54445" y="136924"/>
                    <a:pt x="53777" y="124218"/>
                  </a:cubicBezTo>
                  <a:cubicBezTo>
                    <a:pt x="53777" y="122789"/>
                    <a:pt x="53110" y="122503"/>
                    <a:pt x="51872" y="122503"/>
                  </a:cubicBezTo>
                  <a:close/>
                  <a:moveTo>
                    <a:pt x="147408" y="122503"/>
                  </a:moveTo>
                  <a:lnTo>
                    <a:pt x="125595" y="122503"/>
                  </a:lnTo>
                  <a:cubicBezTo>
                    <a:pt x="124452" y="122503"/>
                    <a:pt x="123500" y="122503"/>
                    <a:pt x="123500" y="124027"/>
                  </a:cubicBezTo>
                  <a:lnTo>
                    <a:pt x="123500" y="151650"/>
                  </a:lnTo>
                  <a:cubicBezTo>
                    <a:pt x="123500" y="152793"/>
                    <a:pt x="123976" y="153174"/>
                    <a:pt x="125024" y="153269"/>
                  </a:cubicBezTo>
                  <a:lnTo>
                    <a:pt x="130739" y="153269"/>
                  </a:lnTo>
                  <a:cubicBezTo>
                    <a:pt x="141431" y="154203"/>
                    <a:pt x="151997" y="156250"/>
                    <a:pt x="162267" y="159365"/>
                  </a:cubicBezTo>
                  <a:cubicBezTo>
                    <a:pt x="163410" y="159365"/>
                    <a:pt x="163886" y="159365"/>
                    <a:pt x="164267" y="158317"/>
                  </a:cubicBezTo>
                  <a:cubicBezTo>
                    <a:pt x="167995" y="147459"/>
                    <a:pt x="170269" y="136153"/>
                    <a:pt x="171030" y="124694"/>
                  </a:cubicBezTo>
                  <a:cubicBezTo>
                    <a:pt x="171030" y="121741"/>
                    <a:pt x="171030" y="121741"/>
                    <a:pt x="168077" y="121741"/>
                  </a:cubicBezTo>
                  <a:close/>
                  <a:moveTo>
                    <a:pt x="199986" y="122503"/>
                  </a:moveTo>
                  <a:lnTo>
                    <a:pt x="185031" y="122503"/>
                  </a:lnTo>
                  <a:cubicBezTo>
                    <a:pt x="183507" y="122503"/>
                    <a:pt x="182936" y="123075"/>
                    <a:pt x="182936" y="124504"/>
                  </a:cubicBezTo>
                  <a:cubicBezTo>
                    <a:pt x="182936" y="125932"/>
                    <a:pt x="182936" y="129266"/>
                    <a:pt x="182460" y="131648"/>
                  </a:cubicBezTo>
                  <a:cubicBezTo>
                    <a:pt x="181256" y="142287"/>
                    <a:pt x="178892" y="152764"/>
                    <a:pt x="175411" y="162889"/>
                  </a:cubicBezTo>
                  <a:cubicBezTo>
                    <a:pt x="175411" y="164128"/>
                    <a:pt x="175411" y="164699"/>
                    <a:pt x="176459" y="165175"/>
                  </a:cubicBezTo>
                  <a:cubicBezTo>
                    <a:pt x="183260" y="167852"/>
                    <a:pt x="189851" y="171033"/>
                    <a:pt x="196176" y="174700"/>
                  </a:cubicBezTo>
                  <a:cubicBezTo>
                    <a:pt x="197319" y="175367"/>
                    <a:pt x="197890" y="175272"/>
                    <a:pt x="198652" y="174129"/>
                  </a:cubicBezTo>
                  <a:cubicBezTo>
                    <a:pt x="204139" y="166471"/>
                    <a:pt x="208502" y="158070"/>
                    <a:pt x="211606" y="149173"/>
                  </a:cubicBezTo>
                  <a:cubicBezTo>
                    <a:pt x="214305" y="141382"/>
                    <a:pt x="216064" y="133286"/>
                    <a:pt x="216845" y="125075"/>
                  </a:cubicBezTo>
                  <a:cubicBezTo>
                    <a:pt x="216845" y="122408"/>
                    <a:pt x="216845" y="122217"/>
                    <a:pt x="214178" y="122217"/>
                  </a:cubicBezTo>
                  <a:close/>
                  <a:moveTo>
                    <a:pt x="35965" y="110692"/>
                  </a:moveTo>
                  <a:lnTo>
                    <a:pt x="52348" y="110692"/>
                  </a:lnTo>
                  <a:cubicBezTo>
                    <a:pt x="53491" y="110692"/>
                    <a:pt x="54158" y="110692"/>
                    <a:pt x="54253" y="109073"/>
                  </a:cubicBezTo>
                  <a:cubicBezTo>
                    <a:pt x="54790" y="97291"/>
                    <a:pt x="56871" y="85642"/>
                    <a:pt x="60444" y="74402"/>
                  </a:cubicBezTo>
                  <a:cubicBezTo>
                    <a:pt x="61016" y="72592"/>
                    <a:pt x="60444" y="71830"/>
                    <a:pt x="58730" y="71163"/>
                  </a:cubicBezTo>
                  <a:cubicBezTo>
                    <a:pt x="51563" y="68249"/>
                    <a:pt x="44650" y="64744"/>
                    <a:pt x="38061" y="60686"/>
                  </a:cubicBezTo>
                  <a:cubicBezTo>
                    <a:pt x="36632" y="59829"/>
                    <a:pt x="35965" y="60019"/>
                    <a:pt x="35203" y="61353"/>
                  </a:cubicBezTo>
                  <a:cubicBezTo>
                    <a:pt x="25913" y="75221"/>
                    <a:pt x="20278" y="91204"/>
                    <a:pt x="18820" y="107835"/>
                  </a:cubicBezTo>
                  <a:cubicBezTo>
                    <a:pt x="18820" y="110502"/>
                    <a:pt x="18820" y="110692"/>
                    <a:pt x="21392" y="110692"/>
                  </a:cubicBezTo>
                  <a:close/>
                  <a:moveTo>
                    <a:pt x="88829" y="122503"/>
                  </a:moveTo>
                  <a:lnTo>
                    <a:pt x="67969" y="122503"/>
                  </a:lnTo>
                  <a:cubicBezTo>
                    <a:pt x="65588" y="122503"/>
                    <a:pt x="65397" y="122503"/>
                    <a:pt x="65588" y="125075"/>
                  </a:cubicBezTo>
                  <a:cubicBezTo>
                    <a:pt x="65778" y="127647"/>
                    <a:pt x="66255" y="131457"/>
                    <a:pt x="66636" y="134600"/>
                  </a:cubicBezTo>
                  <a:cubicBezTo>
                    <a:pt x="67842" y="142677"/>
                    <a:pt x="69722" y="150650"/>
                    <a:pt x="72255" y="158413"/>
                  </a:cubicBezTo>
                  <a:cubicBezTo>
                    <a:pt x="72255" y="159556"/>
                    <a:pt x="73113" y="160032"/>
                    <a:pt x="74351" y="159556"/>
                  </a:cubicBezTo>
                  <a:cubicBezTo>
                    <a:pt x="75589" y="159080"/>
                    <a:pt x="77780" y="158603"/>
                    <a:pt x="79494" y="158127"/>
                  </a:cubicBezTo>
                  <a:cubicBezTo>
                    <a:pt x="89391" y="155650"/>
                    <a:pt x="99502" y="154117"/>
                    <a:pt x="109689" y="153555"/>
                  </a:cubicBezTo>
                  <a:cubicBezTo>
                    <a:pt x="111213" y="153555"/>
                    <a:pt x="111689" y="152888"/>
                    <a:pt x="111689" y="151364"/>
                  </a:cubicBezTo>
                  <a:cubicBezTo>
                    <a:pt x="111689" y="142411"/>
                    <a:pt x="111689" y="133552"/>
                    <a:pt x="111689" y="124599"/>
                  </a:cubicBezTo>
                  <a:cubicBezTo>
                    <a:pt x="111689" y="122789"/>
                    <a:pt x="111022" y="122408"/>
                    <a:pt x="109308" y="122408"/>
                  </a:cubicBezTo>
                  <a:close/>
                  <a:moveTo>
                    <a:pt x="199890" y="110692"/>
                  </a:moveTo>
                  <a:lnTo>
                    <a:pt x="214273" y="110692"/>
                  </a:lnTo>
                  <a:cubicBezTo>
                    <a:pt x="217035" y="110692"/>
                    <a:pt x="217226" y="110692"/>
                    <a:pt x="216940" y="107740"/>
                  </a:cubicBezTo>
                  <a:cubicBezTo>
                    <a:pt x="216308" y="101720"/>
                    <a:pt x="215193" y="95767"/>
                    <a:pt x="213606" y="89928"/>
                  </a:cubicBezTo>
                  <a:cubicBezTo>
                    <a:pt x="210773" y="79765"/>
                    <a:pt x="206336" y="70116"/>
                    <a:pt x="200462" y="61353"/>
                  </a:cubicBezTo>
                  <a:cubicBezTo>
                    <a:pt x="199890" y="60400"/>
                    <a:pt x="199414" y="59639"/>
                    <a:pt x="198081" y="60496"/>
                  </a:cubicBezTo>
                  <a:cubicBezTo>
                    <a:pt x="191493" y="64582"/>
                    <a:pt x="184580" y="68115"/>
                    <a:pt x="177411" y="71068"/>
                  </a:cubicBezTo>
                  <a:cubicBezTo>
                    <a:pt x="176364" y="71545"/>
                    <a:pt x="175983" y="72116"/>
                    <a:pt x="176459" y="73164"/>
                  </a:cubicBezTo>
                  <a:cubicBezTo>
                    <a:pt x="176935" y="74212"/>
                    <a:pt x="176459" y="74402"/>
                    <a:pt x="176459" y="74974"/>
                  </a:cubicBezTo>
                  <a:cubicBezTo>
                    <a:pt x="179908" y="85975"/>
                    <a:pt x="181956" y="97367"/>
                    <a:pt x="182555" y="108883"/>
                  </a:cubicBezTo>
                  <a:cubicBezTo>
                    <a:pt x="182555" y="110406"/>
                    <a:pt x="183126" y="110788"/>
                    <a:pt x="184460" y="110788"/>
                  </a:cubicBezTo>
                  <a:close/>
                  <a:moveTo>
                    <a:pt x="147217" y="110692"/>
                  </a:moveTo>
                  <a:lnTo>
                    <a:pt x="168648" y="110692"/>
                  </a:lnTo>
                  <a:cubicBezTo>
                    <a:pt x="171030" y="110692"/>
                    <a:pt x="171220" y="110692"/>
                    <a:pt x="171030" y="108216"/>
                  </a:cubicBezTo>
                  <a:cubicBezTo>
                    <a:pt x="170355" y="97843"/>
                    <a:pt x="168468" y="87575"/>
                    <a:pt x="165410" y="77640"/>
                  </a:cubicBezTo>
                  <a:cubicBezTo>
                    <a:pt x="165410" y="76021"/>
                    <a:pt x="164267" y="75736"/>
                    <a:pt x="162648" y="76307"/>
                  </a:cubicBezTo>
                  <a:cubicBezTo>
                    <a:pt x="150613" y="79993"/>
                    <a:pt x="138166" y="82174"/>
                    <a:pt x="125595" y="82784"/>
                  </a:cubicBezTo>
                  <a:cubicBezTo>
                    <a:pt x="123976" y="82784"/>
                    <a:pt x="123500" y="83451"/>
                    <a:pt x="123500" y="85070"/>
                  </a:cubicBezTo>
                  <a:cubicBezTo>
                    <a:pt x="123500" y="92881"/>
                    <a:pt x="123500" y="100596"/>
                    <a:pt x="123500" y="108407"/>
                  </a:cubicBezTo>
                  <a:cubicBezTo>
                    <a:pt x="123500" y="110121"/>
                    <a:pt x="123976" y="110692"/>
                    <a:pt x="125786" y="110692"/>
                  </a:cubicBezTo>
                  <a:close/>
                  <a:moveTo>
                    <a:pt x="88448" y="110692"/>
                  </a:moveTo>
                  <a:lnTo>
                    <a:pt x="109498" y="110692"/>
                  </a:lnTo>
                  <a:cubicBezTo>
                    <a:pt x="110832" y="110692"/>
                    <a:pt x="111594" y="110692"/>
                    <a:pt x="111594" y="108787"/>
                  </a:cubicBezTo>
                  <a:cubicBezTo>
                    <a:pt x="111594" y="100786"/>
                    <a:pt x="111594" y="92785"/>
                    <a:pt x="111594" y="84784"/>
                  </a:cubicBezTo>
                  <a:cubicBezTo>
                    <a:pt x="111594" y="83451"/>
                    <a:pt x="111594" y="82974"/>
                    <a:pt x="109784" y="82880"/>
                  </a:cubicBezTo>
                  <a:cubicBezTo>
                    <a:pt x="97508" y="82270"/>
                    <a:pt x="85353" y="80155"/>
                    <a:pt x="73589" y="76593"/>
                  </a:cubicBezTo>
                  <a:cubicBezTo>
                    <a:pt x="72160" y="76593"/>
                    <a:pt x="71493" y="76593"/>
                    <a:pt x="71017" y="77926"/>
                  </a:cubicBezTo>
                  <a:cubicBezTo>
                    <a:pt x="68087" y="87766"/>
                    <a:pt x="66235" y="97881"/>
                    <a:pt x="65493" y="108121"/>
                  </a:cubicBezTo>
                  <a:cubicBezTo>
                    <a:pt x="65493" y="110502"/>
                    <a:pt x="65493" y="110692"/>
                    <a:pt x="67874" y="110692"/>
                  </a:cubicBezTo>
                  <a:close/>
                  <a:moveTo>
                    <a:pt x="123500" y="44017"/>
                  </a:moveTo>
                  <a:lnTo>
                    <a:pt x="123500" y="68687"/>
                  </a:lnTo>
                  <a:cubicBezTo>
                    <a:pt x="123500" y="70973"/>
                    <a:pt x="123500" y="71163"/>
                    <a:pt x="125881" y="70973"/>
                  </a:cubicBezTo>
                  <a:cubicBezTo>
                    <a:pt x="130167" y="70973"/>
                    <a:pt x="134549" y="70211"/>
                    <a:pt x="138835" y="69640"/>
                  </a:cubicBezTo>
                  <a:cubicBezTo>
                    <a:pt x="145591" y="68582"/>
                    <a:pt x="152273" y="67087"/>
                    <a:pt x="158838" y="65163"/>
                  </a:cubicBezTo>
                  <a:cubicBezTo>
                    <a:pt x="160076" y="65163"/>
                    <a:pt x="160552" y="64210"/>
                    <a:pt x="159885" y="62877"/>
                  </a:cubicBezTo>
                  <a:cubicBezTo>
                    <a:pt x="159219" y="61543"/>
                    <a:pt x="158933" y="60876"/>
                    <a:pt x="158457" y="59924"/>
                  </a:cubicBezTo>
                  <a:cubicBezTo>
                    <a:pt x="151745" y="45760"/>
                    <a:pt x="143124" y="32597"/>
                    <a:pt x="132834" y="20776"/>
                  </a:cubicBezTo>
                  <a:cubicBezTo>
                    <a:pt x="131195" y="18595"/>
                    <a:pt x="128613" y="17319"/>
                    <a:pt x="125881" y="17348"/>
                  </a:cubicBezTo>
                  <a:cubicBezTo>
                    <a:pt x="123595" y="17348"/>
                    <a:pt x="123500" y="17348"/>
                    <a:pt x="123500" y="19634"/>
                  </a:cubicBezTo>
                  <a:close/>
                  <a:moveTo>
                    <a:pt x="111689" y="44017"/>
                  </a:moveTo>
                  <a:lnTo>
                    <a:pt x="111689" y="19062"/>
                  </a:lnTo>
                  <a:cubicBezTo>
                    <a:pt x="111689" y="18395"/>
                    <a:pt x="111689" y="17348"/>
                    <a:pt x="110641" y="17252"/>
                  </a:cubicBezTo>
                  <a:cubicBezTo>
                    <a:pt x="108527" y="16900"/>
                    <a:pt x="106371" y="17576"/>
                    <a:pt x="104831" y="19062"/>
                  </a:cubicBezTo>
                  <a:cubicBezTo>
                    <a:pt x="93036" y="32121"/>
                    <a:pt x="83391" y="46980"/>
                    <a:pt x="76256" y="63067"/>
                  </a:cubicBezTo>
                  <a:cubicBezTo>
                    <a:pt x="75494" y="64687"/>
                    <a:pt x="76256" y="65067"/>
                    <a:pt x="77494" y="65449"/>
                  </a:cubicBezTo>
                  <a:cubicBezTo>
                    <a:pt x="87848" y="68382"/>
                    <a:pt x="98478" y="70230"/>
                    <a:pt x="109212" y="70973"/>
                  </a:cubicBezTo>
                  <a:cubicBezTo>
                    <a:pt x="110927" y="70973"/>
                    <a:pt x="111403" y="70401"/>
                    <a:pt x="111403" y="68782"/>
                  </a:cubicBezTo>
                  <a:cubicBezTo>
                    <a:pt x="111594" y="60591"/>
                    <a:pt x="111689" y="52400"/>
                    <a:pt x="111689" y="44113"/>
                  </a:cubicBezTo>
                  <a:close/>
                  <a:moveTo>
                    <a:pt x="123500" y="190512"/>
                  </a:moveTo>
                  <a:lnTo>
                    <a:pt x="123500" y="213562"/>
                  </a:lnTo>
                  <a:cubicBezTo>
                    <a:pt x="123500" y="214325"/>
                    <a:pt x="123500" y="215277"/>
                    <a:pt x="124262" y="215658"/>
                  </a:cubicBezTo>
                  <a:cubicBezTo>
                    <a:pt x="126745" y="215934"/>
                    <a:pt x="129250" y="215401"/>
                    <a:pt x="131406" y="214134"/>
                  </a:cubicBezTo>
                  <a:cubicBezTo>
                    <a:pt x="142104" y="202294"/>
                    <a:pt x="151053" y="188978"/>
                    <a:pt x="157980" y="174605"/>
                  </a:cubicBezTo>
                  <a:cubicBezTo>
                    <a:pt x="159504" y="171462"/>
                    <a:pt x="159504" y="171462"/>
                    <a:pt x="156171" y="170509"/>
                  </a:cubicBezTo>
                  <a:cubicBezTo>
                    <a:pt x="146284" y="167766"/>
                    <a:pt x="136127" y="166109"/>
                    <a:pt x="125881" y="165557"/>
                  </a:cubicBezTo>
                  <a:cubicBezTo>
                    <a:pt x="123500" y="165557"/>
                    <a:pt x="123500" y="165557"/>
                    <a:pt x="123500" y="167652"/>
                  </a:cubicBezTo>
                  <a:close/>
                  <a:moveTo>
                    <a:pt x="111689" y="190512"/>
                  </a:moveTo>
                  <a:lnTo>
                    <a:pt x="111689" y="167080"/>
                  </a:lnTo>
                  <a:cubicBezTo>
                    <a:pt x="111689" y="166033"/>
                    <a:pt x="111689" y="165175"/>
                    <a:pt x="110070" y="165271"/>
                  </a:cubicBezTo>
                  <a:cubicBezTo>
                    <a:pt x="99764" y="165909"/>
                    <a:pt x="89550" y="167595"/>
                    <a:pt x="79590" y="170319"/>
                  </a:cubicBezTo>
                  <a:cubicBezTo>
                    <a:pt x="77113" y="170986"/>
                    <a:pt x="77113" y="170986"/>
                    <a:pt x="78256" y="173272"/>
                  </a:cubicBezTo>
                  <a:cubicBezTo>
                    <a:pt x="85076" y="187788"/>
                    <a:pt x="93928" y="201256"/>
                    <a:pt x="104545" y="213276"/>
                  </a:cubicBezTo>
                  <a:cubicBezTo>
                    <a:pt x="105740" y="214744"/>
                    <a:pt x="107514" y="215611"/>
                    <a:pt x="109403" y="215658"/>
                  </a:cubicBezTo>
                  <a:cubicBezTo>
                    <a:pt x="111117" y="215658"/>
                    <a:pt x="111689" y="215658"/>
                    <a:pt x="111689" y="213467"/>
                  </a:cubicBezTo>
                  <a:cubicBezTo>
                    <a:pt x="111594" y="206038"/>
                    <a:pt x="111689" y="198417"/>
                    <a:pt x="111689" y="190702"/>
                  </a:cubicBezTo>
                  <a:close/>
                  <a:moveTo>
                    <a:pt x="86829" y="21539"/>
                  </a:moveTo>
                  <a:lnTo>
                    <a:pt x="80352" y="24015"/>
                  </a:lnTo>
                  <a:cubicBezTo>
                    <a:pt x="66723" y="29511"/>
                    <a:pt x="54466" y="37941"/>
                    <a:pt x="44442" y="48685"/>
                  </a:cubicBezTo>
                  <a:cubicBezTo>
                    <a:pt x="43299" y="49828"/>
                    <a:pt x="43585" y="50399"/>
                    <a:pt x="44442" y="51161"/>
                  </a:cubicBezTo>
                  <a:cubicBezTo>
                    <a:pt x="50216" y="54495"/>
                    <a:pt x="56197" y="57447"/>
                    <a:pt x="62349" y="60019"/>
                  </a:cubicBezTo>
                  <a:cubicBezTo>
                    <a:pt x="63969" y="60782"/>
                    <a:pt x="64540" y="60019"/>
                    <a:pt x="65112" y="58781"/>
                  </a:cubicBezTo>
                  <a:cubicBezTo>
                    <a:pt x="68189" y="51590"/>
                    <a:pt x="71753" y="44627"/>
                    <a:pt x="75780" y="37921"/>
                  </a:cubicBezTo>
                  <a:cubicBezTo>
                    <a:pt x="79494" y="32587"/>
                    <a:pt x="83304" y="27825"/>
                    <a:pt x="86829" y="21729"/>
                  </a:cubicBezTo>
                  <a:close/>
                  <a:moveTo>
                    <a:pt x="149789" y="22586"/>
                  </a:moveTo>
                  <a:cubicBezTo>
                    <a:pt x="149926" y="22853"/>
                    <a:pt x="150085" y="23110"/>
                    <a:pt x="150265" y="23348"/>
                  </a:cubicBezTo>
                  <a:cubicBezTo>
                    <a:pt x="158611" y="34388"/>
                    <a:pt x="165614" y="46380"/>
                    <a:pt x="171125" y="59067"/>
                  </a:cubicBezTo>
                  <a:cubicBezTo>
                    <a:pt x="171696" y="60305"/>
                    <a:pt x="172363" y="60115"/>
                    <a:pt x="173316" y="59733"/>
                  </a:cubicBezTo>
                  <a:cubicBezTo>
                    <a:pt x="179117" y="57181"/>
                    <a:pt x="184776" y="54323"/>
                    <a:pt x="190270" y="51161"/>
                  </a:cubicBezTo>
                  <a:cubicBezTo>
                    <a:pt x="191794" y="50304"/>
                    <a:pt x="191699" y="49637"/>
                    <a:pt x="190270" y="48589"/>
                  </a:cubicBezTo>
                  <a:cubicBezTo>
                    <a:pt x="181543" y="39379"/>
                    <a:pt x="171216" y="31825"/>
                    <a:pt x="159790" y="26301"/>
                  </a:cubicBezTo>
                  <a:cubicBezTo>
                    <a:pt x="156602" y="24748"/>
                    <a:pt x="153246" y="23567"/>
                    <a:pt x="149789" y="22776"/>
                  </a:cubicBezTo>
                  <a:close/>
                  <a:moveTo>
                    <a:pt x="87495" y="211372"/>
                  </a:moveTo>
                  <a:lnTo>
                    <a:pt x="86924" y="210229"/>
                  </a:lnTo>
                  <a:cubicBezTo>
                    <a:pt x="78810" y="199723"/>
                    <a:pt x="71998" y="188273"/>
                    <a:pt x="66636" y="176129"/>
                  </a:cubicBezTo>
                  <a:cubicBezTo>
                    <a:pt x="66064" y="174891"/>
                    <a:pt x="65302" y="174986"/>
                    <a:pt x="64254" y="175462"/>
                  </a:cubicBezTo>
                  <a:cubicBezTo>
                    <a:pt x="58377" y="177872"/>
                    <a:pt x="52652" y="180644"/>
                    <a:pt x="47109" y="183749"/>
                  </a:cubicBezTo>
                  <a:cubicBezTo>
                    <a:pt x="45204" y="184797"/>
                    <a:pt x="45204" y="184797"/>
                    <a:pt x="47109" y="186321"/>
                  </a:cubicBezTo>
                  <a:cubicBezTo>
                    <a:pt x="54469" y="193960"/>
                    <a:pt x="62988" y="200389"/>
                    <a:pt x="72351" y="205371"/>
                  </a:cubicBezTo>
                  <a:cubicBezTo>
                    <a:pt x="77221" y="207848"/>
                    <a:pt x="82286" y="209914"/>
                    <a:pt x="87495" y="211562"/>
                  </a:cubicBezTo>
                  <a:close/>
                  <a:moveTo>
                    <a:pt x="149884" y="210229"/>
                  </a:moveTo>
                  <a:cubicBezTo>
                    <a:pt x="149884" y="210229"/>
                    <a:pt x="150551" y="210229"/>
                    <a:pt x="150837" y="210229"/>
                  </a:cubicBezTo>
                  <a:cubicBezTo>
                    <a:pt x="165205" y="205152"/>
                    <a:pt x="178233" y="196884"/>
                    <a:pt x="188937" y="186035"/>
                  </a:cubicBezTo>
                  <a:cubicBezTo>
                    <a:pt x="189984" y="184892"/>
                    <a:pt x="189508" y="184511"/>
                    <a:pt x="188937" y="183940"/>
                  </a:cubicBezTo>
                  <a:cubicBezTo>
                    <a:pt x="184002" y="181149"/>
                    <a:pt x="178914" y="178634"/>
                    <a:pt x="173697" y="176415"/>
                  </a:cubicBezTo>
                  <a:cubicBezTo>
                    <a:pt x="171125" y="175367"/>
                    <a:pt x="171125" y="175367"/>
                    <a:pt x="170077" y="177748"/>
                  </a:cubicBezTo>
                  <a:cubicBezTo>
                    <a:pt x="165659" y="187397"/>
                    <a:pt x="160300" y="196589"/>
                    <a:pt x="154075" y="205180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4DBB4-0958-87F8-0085-D196F7B5B076}"/>
                </a:ext>
              </a:extLst>
            </p:cNvPr>
            <p:cNvSpPr/>
            <p:nvPr/>
          </p:nvSpPr>
          <p:spPr>
            <a:xfrm>
              <a:off x="6538360" y="3300382"/>
              <a:ext cx="212324" cy="212436"/>
            </a:xfrm>
            <a:custGeom>
              <a:avLst/>
              <a:gdLst>
                <a:gd name="connsiteX0" fmla="*/ 75411 w 212324"/>
                <a:gd name="connsiteY0" fmla="*/ 140487 h 212436"/>
                <a:gd name="connsiteX1" fmla="*/ 75411 w 212324"/>
                <a:gd name="connsiteY1" fmla="*/ 207162 h 212436"/>
                <a:gd name="connsiteX2" fmla="*/ 79697 w 212324"/>
                <a:gd name="connsiteY2" fmla="*/ 211543 h 212436"/>
                <a:gd name="connsiteX3" fmla="*/ 113606 w 212324"/>
                <a:gd name="connsiteY3" fmla="*/ 211543 h 212436"/>
                <a:gd name="connsiteX4" fmla="*/ 118845 w 212324"/>
                <a:gd name="connsiteY4" fmla="*/ 206400 h 212436"/>
                <a:gd name="connsiteX5" fmla="*/ 118845 w 212324"/>
                <a:gd name="connsiteY5" fmla="*/ 135439 h 212436"/>
                <a:gd name="connsiteX6" fmla="*/ 121988 w 212324"/>
                <a:gd name="connsiteY6" fmla="*/ 118675 h 212436"/>
                <a:gd name="connsiteX7" fmla="*/ 146753 w 212324"/>
                <a:gd name="connsiteY7" fmla="*/ 104673 h 212436"/>
                <a:gd name="connsiteX8" fmla="*/ 166851 w 212324"/>
                <a:gd name="connsiteY8" fmla="*/ 119723 h 212436"/>
                <a:gd name="connsiteX9" fmla="*/ 169232 w 212324"/>
                <a:gd name="connsiteY9" fmla="*/ 143058 h 212436"/>
                <a:gd name="connsiteX10" fmla="*/ 169232 w 212324"/>
                <a:gd name="connsiteY10" fmla="*/ 207924 h 212436"/>
                <a:gd name="connsiteX11" fmla="*/ 173042 w 212324"/>
                <a:gd name="connsiteY11" fmla="*/ 211639 h 212436"/>
                <a:gd name="connsiteX12" fmla="*/ 207618 w 212324"/>
                <a:gd name="connsiteY12" fmla="*/ 211639 h 212436"/>
                <a:gd name="connsiteX13" fmla="*/ 212285 w 212324"/>
                <a:gd name="connsiteY13" fmla="*/ 207067 h 212436"/>
                <a:gd name="connsiteX14" fmla="*/ 212285 w 212324"/>
                <a:gd name="connsiteY14" fmla="*/ 130867 h 212436"/>
                <a:gd name="connsiteX15" fmla="*/ 209713 w 212324"/>
                <a:gd name="connsiteY15" fmla="*/ 103816 h 212436"/>
                <a:gd name="connsiteX16" fmla="*/ 172280 w 212324"/>
                <a:gd name="connsiteY16" fmla="*/ 67430 h 212436"/>
                <a:gd name="connsiteX17" fmla="*/ 119226 w 212324"/>
                <a:gd name="connsiteY17" fmla="*/ 87718 h 212436"/>
                <a:gd name="connsiteX18" fmla="*/ 117702 w 212324"/>
                <a:gd name="connsiteY18" fmla="*/ 88766 h 212436"/>
                <a:gd name="connsiteX19" fmla="*/ 116844 w 212324"/>
                <a:gd name="connsiteY19" fmla="*/ 86766 h 212436"/>
                <a:gd name="connsiteX20" fmla="*/ 116844 w 212324"/>
                <a:gd name="connsiteY20" fmla="*/ 74384 h 212436"/>
                <a:gd name="connsiteX21" fmla="*/ 112558 w 212324"/>
                <a:gd name="connsiteY21" fmla="*/ 69907 h 212436"/>
                <a:gd name="connsiteX22" fmla="*/ 79602 w 212324"/>
                <a:gd name="connsiteY22" fmla="*/ 69907 h 212436"/>
                <a:gd name="connsiteX23" fmla="*/ 75315 w 212324"/>
                <a:gd name="connsiteY23" fmla="*/ 74288 h 212436"/>
                <a:gd name="connsiteX24" fmla="*/ 75411 w 212324"/>
                <a:gd name="connsiteY24" fmla="*/ 140487 h 212436"/>
                <a:gd name="connsiteX25" fmla="*/ 3402 w 212324"/>
                <a:gd name="connsiteY25" fmla="*/ 140487 h 212436"/>
                <a:gd name="connsiteX26" fmla="*/ 3402 w 212324"/>
                <a:gd name="connsiteY26" fmla="*/ 207162 h 212436"/>
                <a:gd name="connsiteX27" fmla="*/ 7402 w 212324"/>
                <a:gd name="connsiteY27" fmla="*/ 211258 h 212436"/>
                <a:gd name="connsiteX28" fmla="*/ 43026 w 212324"/>
                <a:gd name="connsiteY28" fmla="*/ 211258 h 212436"/>
                <a:gd name="connsiteX29" fmla="*/ 46931 w 212324"/>
                <a:gd name="connsiteY29" fmla="*/ 207352 h 212436"/>
                <a:gd name="connsiteX30" fmla="*/ 46931 w 212324"/>
                <a:gd name="connsiteY30" fmla="*/ 194208 h 212436"/>
                <a:gd name="connsiteX31" fmla="*/ 46931 w 212324"/>
                <a:gd name="connsiteY31" fmla="*/ 112293 h 212436"/>
                <a:gd name="connsiteX32" fmla="*/ 46931 w 212324"/>
                <a:gd name="connsiteY32" fmla="*/ 74193 h 212436"/>
                <a:gd name="connsiteX33" fmla="*/ 42359 w 212324"/>
                <a:gd name="connsiteY33" fmla="*/ 69907 h 212436"/>
                <a:gd name="connsiteX34" fmla="*/ 8069 w 212324"/>
                <a:gd name="connsiteY34" fmla="*/ 69907 h 212436"/>
                <a:gd name="connsiteX35" fmla="*/ 3592 w 212324"/>
                <a:gd name="connsiteY35" fmla="*/ 74288 h 212436"/>
                <a:gd name="connsiteX36" fmla="*/ -28 w 212324"/>
                <a:gd name="connsiteY36" fmla="*/ 24091 h 212436"/>
                <a:gd name="connsiteX37" fmla="*/ 23775 w 212324"/>
                <a:gd name="connsiteY37" fmla="*/ 49418 h 212436"/>
                <a:gd name="connsiteX38" fmla="*/ 24738 w 212324"/>
                <a:gd name="connsiteY38" fmla="*/ 49428 h 212436"/>
                <a:gd name="connsiteX39" fmla="*/ 51627 w 212324"/>
                <a:gd name="connsiteY39" fmla="*/ 26149 h 212436"/>
                <a:gd name="connsiteX40" fmla="*/ 28347 w 212324"/>
                <a:gd name="connsiteY40" fmla="*/ -730 h 212436"/>
                <a:gd name="connsiteX41" fmla="*/ 25309 w 212324"/>
                <a:gd name="connsiteY41" fmla="*/ -769 h 212436"/>
                <a:gd name="connsiteX42" fmla="*/ -18 w 212324"/>
                <a:gd name="connsiteY42" fmla="*/ 23415 h 212436"/>
                <a:gd name="connsiteX43" fmla="*/ -28 w 212324"/>
                <a:gd name="connsiteY43" fmla="*/ 24091 h 21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2324" h="212436">
                  <a:moveTo>
                    <a:pt x="75411" y="140487"/>
                  </a:moveTo>
                  <a:cubicBezTo>
                    <a:pt x="75411" y="162709"/>
                    <a:pt x="75411" y="184940"/>
                    <a:pt x="75411" y="207162"/>
                  </a:cubicBezTo>
                  <a:cubicBezTo>
                    <a:pt x="75411" y="210400"/>
                    <a:pt x="76172" y="211639"/>
                    <a:pt x="79697" y="211543"/>
                  </a:cubicBezTo>
                  <a:cubicBezTo>
                    <a:pt x="91031" y="211543"/>
                    <a:pt x="102366" y="211543"/>
                    <a:pt x="113606" y="211543"/>
                  </a:cubicBezTo>
                  <a:cubicBezTo>
                    <a:pt x="118845" y="211543"/>
                    <a:pt x="118845" y="211543"/>
                    <a:pt x="118845" y="206400"/>
                  </a:cubicBezTo>
                  <a:cubicBezTo>
                    <a:pt x="118845" y="182778"/>
                    <a:pt x="118845" y="159127"/>
                    <a:pt x="118845" y="135439"/>
                  </a:cubicBezTo>
                  <a:cubicBezTo>
                    <a:pt x="118845" y="129705"/>
                    <a:pt x="119911" y="124018"/>
                    <a:pt x="121988" y="118675"/>
                  </a:cubicBezTo>
                  <a:cubicBezTo>
                    <a:pt x="126064" y="108883"/>
                    <a:pt x="136266" y="103120"/>
                    <a:pt x="146753" y="104673"/>
                  </a:cubicBezTo>
                  <a:cubicBezTo>
                    <a:pt x="156192" y="104225"/>
                    <a:pt x="164622" y="110540"/>
                    <a:pt x="166851" y="119723"/>
                  </a:cubicBezTo>
                  <a:cubicBezTo>
                    <a:pt x="168832" y="127333"/>
                    <a:pt x="169632" y="135201"/>
                    <a:pt x="169232" y="143058"/>
                  </a:cubicBezTo>
                  <a:cubicBezTo>
                    <a:pt x="169232" y="164680"/>
                    <a:pt x="169232" y="186302"/>
                    <a:pt x="169232" y="207924"/>
                  </a:cubicBezTo>
                  <a:cubicBezTo>
                    <a:pt x="169232" y="211067"/>
                    <a:pt x="170184" y="211639"/>
                    <a:pt x="173042" y="211639"/>
                  </a:cubicBezTo>
                  <a:lnTo>
                    <a:pt x="207618" y="211639"/>
                  </a:lnTo>
                  <a:cubicBezTo>
                    <a:pt x="212285" y="211639"/>
                    <a:pt x="212285" y="211639"/>
                    <a:pt x="212285" y="207067"/>
                  </a:cubicBezTo>
                  <a:lnTo>
                    <a:pt x="212285" y="130867"/>
                  </a:lnTo>
                  <a:cubicBezTo>
                    <a:pt x="212285" y="121789"/>
                    <a:pt x="211428" y="112731"/>
                    <a:pt x="209713" y="103816"/>
                  </a:cubicBezTo>
                  <a:cubicBezTo>
                    <a:pt x="207237" y="84452"/>
                    <a:pt x="191711" y="69354"/>
                    <a:pt x="172280" y="67430"/>
                  </a:cubicBezTo>
                  <a:cubicBezTo>
                    <a:pt x="150944" y="64287"/>
                    <a:pt x="132084" y="68383"/>
                    <a:pt x="119226" y="87718"/>
                  </a:cubicBezTo>
                  <a:cubicBezTo>
                    <a:pt x="119226" y="88290"/>
                    <a:pt x="118463" y="89052"/>
                    <a:pt x="117702" y="88766"/>
                  </a:cubicBezTo>
                  <a:cubicBezTo>
                    <a:pt x="116939" y="88480"/>
                    <a:pt x="116844" y="87528"/>
                    <a:pt x="116844" y="86766"/>
                  </a:cubicBezTo>
                  <a:cubicBezTo>
                    <a:pt x="116844" y="82670"/>
                    <a:pt x="116844" y="78479"/>
                    <a:pt x="116844" y="74384"/>
                  </a:cubicBezTo>
                  <a:cubicBezTo>
                    <a:pt x="116844" y="70288"/>
                    <a:pt x="116082" y="69811"/>
                    <a:pt x="112558" y="69907"/>
                  </a:cubicBezTo>
                  <a:cubicBezTo>
                    <a:pt x="101604" y="69907"/>
                    <a:pt x="90555" y="69907"/>
                    <a:pt x="79602" y="69907"/>
                  </a:cubicBezTo>
                  <a:cubicBezTo>
                    <a:pt x="76172" y="69907"/>
                    <a:pt x="75315" y="70955"/>
                    <a:pt x="75315" y="74288"/>
                  </a:cubicBezTo>
                  <a:cubicBezTo>
                    <a:pt x="75439" y="96319"/>
                    <a:pt x="75477" y="118389"/>
                    <a:pt x="75411" y="140487"/>
                  </a:cubicBezTo>
                  <a:close/>
                  <a:moveTo>
                    <a:pt x="3402" y="140487"/>
                  </a:moveTo>
                  <a:cubicBezTo>
                    <a:pt x="3402" y="162775"/>
                    <a:pt x="3402" y="184997"/>
                    <a:pt x="3402" y="207162"/>
                  </a:cubicBezTo>
                  <a:cubicBezTo>
                    <a:pt x="3402" y="210115"/>
                    <a:pt x="4163" y="211258"/>
                    <a:pt x="7402" y="211258"/>
                  </a:cubicBezTo>
                  <a:cubicBezTo>
                    <a:pt x="19213" y="211258"/>
                    <a:pt x="31119" y="211258"/>
                    <a:pt x="43026" y="211258"/>
                  </a:cubicBezTo>
                  <a:cubicBezTo>
                    <a:pt x="45883" y="211258"/>
                    <a:pt x="47026" y="210210"/>
                    <a:pt x="46931" y="207352"/>
                  </a:cubicBezTo>
                  <a:cubicBezTo>
                    <a:pt x="46931" y="202971"/>
                    <a:pt x="46931" y="198589"/>
                    <a:pt x="46931" y="194208"/>
                  </a:cubicBezTo>
                  <a:cubicBezTo>
                    <a:pt x="46931" y="166966"/>
                    <a:pt x="46931" y="139630"/>
                    <a:pt x="46931" y="112293"/>
                  </a:cubicBezTo>
                  <a:cubicBezTo>
                    <a:pt x="46931" y="99625"/>
                    <a:pt x="46931" y="86766"/>
                    <a:pt x="46931" y="74193"/>
                  </a:cubicBezTo>
                  <a:cubicBezTo>
                    <a:pt x="46931" y="69907"/>
                    <a:pt x="46931" y="69907"/>
                    <a:pt x="42359" y="69907"/>
                  </a:cubicBezTo>
                  <a:lnTo>
                    <a:pt x="8069" y="69907"/>
                  </a:lnTo>
                  <a:cubicBezTo>
                    <a:pt x="3592" y="69907"/>
                    <a:pt x="3592" y="69907"/>
                    <a:pt x="3592" y="74288"/>
                  </a:cubicBezTo>
                  <a:close/>
                  <a:moveTo>
                    <a:pt x="-28" y="24091"/>
                  </a:moveTo>
                  <a:cubicBezTo>
                    <a:pt x="-447" y="37655"/>
                    <a:pt x="10202" y="48999"/>
                    <a:pt x="23775" y="49418"/>
                  </a:cubicBezTo>
                  <a:cubicBezTo>
                    <a:pt x="24090" y="49428"/>
                    <a:pt x="24414" y="49428"/>
                    <a:pt x="24738" y="49428"/>
                  </a:cubicBezTo>
                  <a:cubicBezTo>
                    <a:pt x="38587" y="50428"/>
                    <a:pt x="50626" y="40008"/>
                    <a:pt x="51627" y="26149"/>
                  </a:cubicBezTo>
                  <a:cubicBezTo>
                    <a:pt x="52617" y="12300"/>
                    <a:pt x="42197" y="260"/>
                    <a:pt x="28347" y="-730"/>
                  </a:cubicBezTo>
                  <a:cubicBezTo>
                    <a:pt x="27338" y="-807"/>
                    <a:pt x="26319" y="-816"/>
                    <a:pt x="25309" y="-769"/>
                  </a:cubicBezTo>
                  <a:cubicBezTo>
                    <a:pt x="11631" y="-1083"/>
                    <a:pt x="296" y="9747"/>
                    <a:pt x="-18" y="23415"/>
                  </a:cubicBezTo>
                  <a:cubicBezTo>
                    <a:pt x="-28" y="23644"/>
                    <a:pt x="-28" y="23863"/>
                    <a:pt x="-28" y="24091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DC2135-9667-2559-B07C-062A83D075A6}"/>
                </a:ext>
              </a:extLst>
            </p:cNvPr>
            <p:cNvGrpSpPr/>
            <p:nvPr/>
          </p:nvGrpSpPr>
          <p:grpSpPr>
            <a:xfrm>
              <a:off x="7888966" y="3320984"/>
              <a:ext cx="202932" cy="203601"/>
              <a:chOff x="7888966" y="3320984"/>
              <a:chExt cx="202932" cy="20360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0DCDAF-2EB1-311C-D56A-5EDC1FB6140E}"/>
                  </a:ext>
                </a:extLst>
              </p:cNvPr>
              <p:cNvSpPr/>
              <p:nvPr/>
            </p:nvSpPr>
            <p:spPr>
              <a:xfrm>
                <a:off x="7888966" y="3320984"/>
                <a:ext cx="202932" cy="203601"/>
              </a:xfrm>
              <a:custGeom>
                <a:avLst/>
                <a:gdLst>
                  <a:gd name="connsiteX0" fmla="*/ 71258 w 202932"/>
                  <a:gd name="connsiteY0" fmla="*/ -798 h 203601"/>
                  <a:gd name="connsiteX1" fmla="*/ 131742 w 202932"/>
                  <a:gd name="connsiteY1" fmla="*/ -798 h 203601"/>
                  <a:gd name="connsiteX2" fmla="*/ 145934 w 202932"/>
                  <a:gd name="connsiteY2" fmla="*/ -36 h 203601"/>
                  <a:gd name="connsiteX3" fmla="*/ 170032 w 202932"/>
                  <a:gd name="connsiteY3" fmla="*/ 5393 h 203601"/>
                  <a:gd name="connsiteX4" fmla="*/ 201656 w 202932"/>
                  <a:gd name="connsiteY4" fmla="*/ 48732 h 203601"/>
                  <a:gd name="connsiteX5" fmla="*/ 202893 w 202932"/>
                  <a:gd name="connsiteY5" fmla="*/ 59305 h 203601"/>
                  <a:gd name="connsiteX6" fmla="*/ 202893 w 202932"/>
                  <a:gd name="connsiteY6" fmla="*/ 141220 h 203601"/>
                  <a:gd name="connsiteX7" fmla="*/ 202893 w 202932"/>
                  <a:gd name="connsiteY7" fmla="*/ 143982 h 203601"/>
                  <a:gd name="connsiteX8" fmla="*/ 201274 w 202932"/>
                  <a:gd name="connsiteY8" fmla="*/ 157412 h 203601"/>
                  <a:gd name="connsiteX9" fmla="*/ 167556 w 202932"/>
                  <a:gd name="connsiteY9" fmla="*/ 197894 h 203601"/>
                  <a:gd name="connsiteX10" fmla="*/ 139648 w 202932"/>
                  <a:gd name="connsiteY10" fmla="*/ 202465 h 203601"/>
                  <a:gd name="connsiteX11" fmla="*/ 74973 w 202932"/>
                  <a:gd name="connsiteY11" fmla="*/ 202465 h 203601"/>
                  <a:gd name="connsiteX12" fmla="*/ 43350 w 202932"/>
                  <a:gd name="connsiteY12" fmla="*/ 199799 h 203601"/>
                  <a:gd name="connsiteX13" fmla="*/ 6583 w 202932"/>
                  <a:gd name="connsiteY13" fmla="*/ 170366 h 203601"/>
                  <a:gd name="connsiteX14" fmla="*/ 392 w 202932"/>
                  <a:gd name="connsiteY14" fmla="*/ 139696 h 203601"/>
                  <a:gd name="connsiteX15" fmla="*/ 392 w 202932"/>
                  <a:gd name="connsiteY15" fmla="*/ 73592 h 203601"/>
                  <a:gd name="connsiteX16" fmla="*/ 2297 w 202932"/>
                  <a:gd name="connsiteY16" fmla="*/ 45874 h 203601"/>
                  <a:gd name="connsiteX17" fmla="*/ 23062 w 202932"/>
                  <a:gd name="connsiteY17" fmla="*/ 11108 h 203601"/>
                  <a:gd name="connsiteX18" fmla="*/ 56875 w 202932"/>
                  <a:gd name="connsiteY18" fmla="*/ -226 h 203601"/>
                  <a:gd name="connsiteX19" fmla="*/ 71258 w 202932"/>
                  <a:gd name="connsiteY19" fmla="*/ -798 h 203601"/>
                  <a:gd name="connsiteX20" fmla="*/ 101928 w 202932"/>
                  <a:gd name="connsiteY20" fmla="*/ 184558 h 203601"/>
                  <a:gd name="connsiteX21" fmla="*/ 118026 w 202932"/>
                  <a:gd name="connsiteY21" fmla="*/ 184558 h 203601"/>
                  <a:gd name="connsiteX22" fmla="*/ 152602 w 202932"/>
                  <a:gd name="connsiteY22" fmla="*/ 182939 h 203601"/>
                  <a:gd name="connsiteX23" fmla="*/ 182796 w 202932"/>
                  <a:gd name="connsiteY23" fmla="*/ 156365 h 203601"/>
                  <a:gd name="connsiteX24" fmla="*/ 184987 w 202932"/>
                  <a:gd name="connsiteY24" fmla="*/ 137315 h 203601"/>
                  <a:gd name="connsiteX25" fmla="*/ 184987 w 202932"/>
                  <a:gd name="connsiteY25" fmla="*/ 75878 h 203601"/>
                  <a:gd name="connsiteX26" fmla="*/ 183653 w 202932"/>
                  <a:gd name="connsiteY26" fmla="*/ 51113 h 203601"/>
                  <a:gd name="connsiteX27" fmla="*/ 155078 w 202932"/>
                  <a:gd name="connsiteY27" fmla="*/ 20347 h 203601"/>
                  <a:gd name="connsiteX28" fmla="*/ 133742 w 202932"/>
                  <a:gd name="connsiteY28" fmla="*/ 18442 h 203601"/>
                  <a:gd name="connsiteX29" fmla="*/ 80307 w 202932"/>
                  <a:gd name="connsiteY29" fmla="*/ 18442 h 203601"/>
                  <a:gd name="connsiteX30" fmla="*/ 49732 w 202932"/>
                  <a:gd name="connsiteY30" fmla="*/ 20157 h 203601"/>
                  <a:gd name="connsiteX31" fmla="*/ 20395 w 202932"/>
                  <a:gd name="connsiteY31" fmla="*/ 47970 h 203601"/>
                  <a:gd name="connsiteX32" fmla="*/ 18585 w 202932"/>
                  <a:gd name="connsiteY32" fmla="*/ 68353 h 203601"/>
                  <a:gd name="connsiteX33" fmla="*/ 18585 w 202932"/>
                  <a:gd name="connsiteY33" fmla="*/ 117217 h 203601"/>
                  <a:gd name="connsiteX34" fmla="*/ 20014 w 202932"/>
                  <a:gd name="connsiteY34" fmla="*/ 151792 h 203601"/>
                  <a:gd name="connsiteX35" fmla="*/ 36301 w 202932"/>
                  <a:gd name="connsiteY35" fmla="*/ 178272 h 203601"/>
                  <a:gd name="connsiteX36" fmla="*/ 58114 w 202932"/>
                  <a:gd name="connsiteY36" fmla="*/ 184368 h 203601"/>
                  <a:gd name="connsiteX37" fmla="*/ 101928 w 202932"/>
                  <a:gd name="connsiteY37" fmla="*/ 184558 h 20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932" h="203601">
                    <a:moveTo>
                      <a:pt x="71258" y="-798"/>
                    </a:moveTo>
                    <a:lnTo>
                      <a:pt x="131742" y="-798"/>
                    </a:lnTo>
                    <a:cubicBezTo>
                      <a:pt x="136409" y="-132"/>
                      <a:pt x="141267" y="-322"/>
                      <a:pt x="145934" y="-36"/>
                    </a:cubicBezTo>
                    <a:cubicBezTo>
                      <a:pt x="154221" y="374"/>
                      <a:pt x="162374" y="2212"/>
                      <a:pt x="170032" y="5393"/>
                    </a:cubicBezTo>
                    <a:cubicBezTo>
                      <a:pt x="187663" y="13023"/>
                      <a:pt x="199770" y="29615"/>
                      <a:pt x="201656" y="48732"/>
                    </a:cubicBezTo>
                    <a:cubicBezTo>
                      <a:pt x="202227" y="52161"/>
                      <a:pt x="202512" y="55780"/>
                      <a:pt x="202893" y="59305"/>
                    </a:cubicBezTo>
                    <a:lnTo>
                      <a:pt x="202893" y="141220"/>
                    </a:lnTo>
                    <a:cubicBezTo>
                      <a:pt x="202893" y="142172"/>
                      <a:pt x="202893" y="143029"/>
                      <a:pt x="202893" y="143982"/>
                    </a:cubicBezTo>
                    <a:cubicBezTo>
                      <a:pt x="202732" y="148497"/>
                      <a:pt x="202189" y="152993"/>
                      <a:pt x="201274" y="157412"/>
                    </a:cubicBezTo>
                    <a:cubicBezTo>
                      <a:pt x="198150" y="175995"/>
                      <a:pt x="185272" y="191464"/>
                      <a:pt x="167556" y="197894"/>
                    </a:cubicBezTo>
                    <a:cubicBezTo>
                      <a:pt x="158583" y="201018"/>
                      <a:pt x="149144" y="202570"/>
                      <a:pt x="139648" y="202465"/>
                    </a:cubicBezTo>
                    <a:cubicBezTo>
                      <a:pt x="118121" y="203228"/>
                      <a:pt x="96499" y="202465"/>
                      <a:pt x="74973" y="202465"/>
                    </a:cubicBezTo>
                    <a:cubicBezTo>
                      <a:pt x="64362" y="202818"/>
                      <a:pt x="53751" y="201922"/>
                      <a:pt x="43350" y="199799"/>
                    </a:cubicBezTo>
                    <a:cubicBezTo>
                      <a:pt x="27081" y="196465"/>
                      <a:pt x="13403" y="185511"/>
                      <a:pt x="6583" y="170366"/>
                    </a:cubicBezTo>
                    <a:cubicBezTo>
                      <a:pt x="2440" y="160679"/>
                      <a:pt x="325" y="150240"/>
                      <a:pt x="392" y="139696"/>
                    </a:cubicBezTo>
                    <a:cubicBezTo>
                      <a:pt x="-275" y="117693"/>
                      <a:pt x="-84" y="95595"/>
                      <a:pt x="392" y="73592"/>
                    </a:cubicBezTo>
                    <a:cubicBezTo>
                      <a:pt x="221" y="64315"/>
                      <a:pt x="858" y="55038"/>
                      <a:pt x="2297" y="45874"/>
                    </a:cubicBezTo>
                    <a:cubicBezTo>
                      <a:pt x="4430" y="32025"/>
                      <a:pt x="11879" y="19557"/>
                      <a:pt x="23062" y="11108"/>
                    </a:cubicBezTo>
                    <a:cubicBezTo>
                      <a:pt x="32987" y="4107"/>
                      <a:pt x="44741" y="174"/>
                      <a:pt x="56875" y="-226"/>
                    </a:cubicBezTo>
                    <a:cubicBezTo>
                      <a:pt x="61447" y="-322"/>
                      <a:pt x="66305" y="-132"/>
                      <a:pt x="71258" y="-798"/>
                    </a:cubicBezTo>
                    <a:close/>
                    <a:moveTo>
                      <a:pt x="101928" y="184558"/>
                    </a:moveTo>
                    <a:lnTo>
                      <a:pt x="118026" y="184558"/>
                    </a:lnTo>
                    <a:cubicBezTo>
                      <a:pt x="129580" y="184921"/>
                      <a:pt x="141134" y="184387"/>
                      <a:pt x="152602" y="182939"/>
                    </a:cubicBezTo>
                    <a:cubicBezTo>
                      <a:pt x="167318" y="181453"/>
                      <a:pt x="179452" y="170766"/>
                      <a:pt x="182796" y="156365"/>
                    </a:cubicBezTo>
                    <a:cubicBezTo>
                      <a:pt x="184253" y="150116"/>
                      <a:pt x="184987" y="143725"/>
                      <a:pt x="184987" y="137315"/>
                    </a:cubicBezTo>
                    <a:cubicBezTo>
                      <a:pt x="185558" y="116836"/>
                      <a:pt x="184987" y="96357"/>
                      <a:pt x="184987" y="75878"/>
                    </a:cubicBezTo>
                    <a:cubicBezTo>
                      <a:pt x="185120" y="67601"/>
                      <a:pt x="184672" y="59324"/>
                      <a:pt x="183653" y="51113"/>
                    </a:cubicBezTo>
                    <a:cubicBezTo>
                      <a:pt x="182034" y="35645"/>
                      <a:pt x="170385" y="23100"/>
                      <a:pt x="155078" y="20347"/>
                    </a:cubicBezTo>
                    <a:cubicBezTo>
                      <a:pt x="148048" y="19004"/>
                      <a:pt x="140895" y="18366"/>
                      <a:pt x="133742" y="18442"/>
                    </a:cubicBezTo>
                    <a:cubicBezTo>
                      <a:pt x="115931" y="18442"/>
                      <a:pt x="98118" y="18442"/>
                      <a:pt x="80307" y="18442"/>
                    </a:cubicBezTo>
                    <a:cubicBezTo>
                      <a:pt x="70086" y="18157"/>
                      <a:pt x="59857" y="18728"/>
                      <a:pt x="49732" y="20157"/>
                    </a:cubicBezTo>
                    <a:cubicBezTo>
                      <a:pt x="35015" y="22205"/>
                      <a:pt x="23223" y="33377"/>
                      <a:pt x="20395" y="47970"/>
                    </a:cubicBezTo>
                    <a:cubicBezTo>
                      <a:pt x="19118" y="54685"/>
                      <a:pt x="18518" y="61515"/>
                      <a:pt x="18585" y="68353"/>
                    </a:cubicBezTo>
                    <a:cubicBezTo>
                      <a:pt x="18585" y="84641"/>
                      <a:pt x="18585" y="100929"/>
                      <a:pt x="18585" y="117217"/>
                    </a:cubicBezTo>
                    <a:cubicBezTo>
                      <a:pt x="18299" y="128761"/>
                      <a:pt x="18775" y="140315"/>
                      <a:pt x="20014" y="151792"/>
                    </a:cubicBezTo>
                    <a:cubicBezTo>
                      <a:pt x="21042" y="162670"/>
                      <a:pt x="27062" y="172443"/>
                      <a:pt x="36301" y="178272"/>
                    </a:cubicBezTo>
                    <a:cubicBezTo>
                      <a:pt x="42931" y="182129"/>
                      <a:pt x="50446" y="184225"/>
                      <a:pt x="58114" y="184368"/>
                    </a:cubicBezTo>
                    <a:cubicBezTo>
                      <a:pt x="72591" y="184749"/>
                      <a:pt x="87260" y="184558"/>
                      <a:pt x="101928" y="184558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8CF75-4CEF-1FFD-D765-4846408F150F}"/>
                  </a:ext>
                </a:extLst>
              </p:cNvPr>
              <p:cNvSpPr/>
              <p:nvPr/>
            </p:nvSpPr>
            <p:spPr>
              <a:xfrm>
                <a:off x="7938547" y="3378798"/>
                <a:ext cx="104584" cy="104584"/>
              </a:xfrm>
              <a:custGeom>
                <a:avLst/>
                <a:gdLst>
                  <a:gd name="connsiteX0" fmla="*/ -40 w 104584"/>
                  <a:gd name="connsiteY0" fmla="*/ 51399 h 104584"/>
                  <a:gd name="connsiteX1" fmla="*/ 52348 w 104584"/>
                  <a:gd name="connsiteY1" fmla="*/ -798 h 104584"/>
                  <a:gd name="connsiteX2" fmla="*/ 104545 w 104584"/>
                  <a:gd name="connsiteY2" fmla="*/ 51590 h 104584"/>
                  <a:gd name="connsiteX3" fmla="*/ 52253 w 104584"/>
                  <a:gd name="connsiteY3" fmla="*/ 103787 h 104584"/>
                  <a:gd name="connsiteX4" fmla="*/ -40 w 104584"/>
                  <a:gd name="connsiteY4" fmla="*/ 51685 h 104584"/>
                  <a:gd name="connsiteX5" fmla="*/ -40 w 104584"/>
                  <a:gd name="connsiteY5" fmla="*/ 51399 h 104584"/>
                  <a:gd name="connsiteX6" fmla="*/ 18344 w 104584"/>
                  <a:gd name="connsiteY6" fmla="*/ 51399 h 104584"/>
                  <a:gd name="connsiteX7" fmla="*/ 52157 w 104584"/>
                  <a:gd name="connsiteY7" fmla="*/ 85403 h 104584"/>
                  <a:gd name="connsiteX8" fmla="*/ 86162 w 104584"/>
                  <a:gd name="connsiteY8" fmla="*/ 51590 h 104584"/>
                  <a:gd name="connsiteX9" fmla="*/ 52348 w 104584"/>
                  <a:gd name="connsiteY9" fmla="*/ 17585 h 104584"/>
                  <a:gd name="connsiteX10" fmla="*/ 52253 w 104584"/>
                  <a:gd name="connsiteY10" fmla="*/ 17585 h 104584"/>
                  <a:gd name="connsiteX11" fmla="*/ 18344 w 104584"/>
                  <a:gd name="connsiteY11" fmla="*/ 51304 h 104584"/>
                  <a:gd name="connsiteX12" fmla="*/ 18344 w 104584"/>
                  <a:gd name="connsiteY12" fmla="*/ 51399 h 104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584" h="104584">
                    <a:moveTo>
                      <a:pt x="-40" y="51399"/>
                    </a:moveTo>
                    <a:cubicBezTo>
                      <a:pt x="8" y="22519"/>
                      <a:pt x="23468" y="-855"/>
                      <a:pt x="52348" y="-798"/>
                    </a:cubicBezTo>
                    <a:cubicBezTo>
                      <a:pt x="81228" y="-750"/>
                      <a:pt x="104602" y="22710"/>
                      <a:pt x="104545" y="51590"/>
                    </a:cubicBezTo>
                    <a:cubicBezTo>
                      <a:pt x="104488" y="80432"/>
                      <a:pt x="81094" y="103787"/>
                      <a:pt x="52253" y="103787"/>
                    </a:cubicBezTo>
                    <a:cubicBezTo>
                      <a:pt x="23421" y="103844"/>
                      <a:pt x="8" y="80517"/>
                      <a:pt x="-40" y="51685"/>
                    </a:cubicBezTo>
                    <a:cubicBezTo>
                      <a:pt x="-40" y="51590"/>
                      <a:pt x="-40" y="51494"/>
                      <a:pt x="-40" y="51399"/>
                    </a:cubicBezTo>
                    <a:close/>
                    <a:moveTo>
                      <a:pt x="18344" y="51399"/>
                    </a:moveTo>
                    <a:cubicBezTo>
                      <a:pt x="18287" y="70125"/>
                      <a:pt x="33431" y="85346"/>
                      <a:pt x="52157" y="85403"/>
                    </a:cubicBezTo>
                    <a:cubicBezTo>
                      <a:pt x="70883" y="85451"/>
                      <a:pt x="86105" y="70316"/>
                      <a:pt x="86162" y="51590"/>
                    </a:cubicBezTo>
                    <a:cubicBezTo>
                      <a:pt x="86209" y="32864"/>
                      <a:pt x="71074" y="17643"/>
                      <a:pt x="52348" y="17585"/>
                    </a:cubicBezTo>
                    <a:cubicBezTo>
                      <a:pt x="52320" y="17585"/>
                      <a:pt x="52281" y="17585"/>
                      <a:pt x="52253" y="17585"/>
                    </a:cubicBezTo>
                    <a:cubicBezTo>
                      <a:pt x="33574" y="17529"/>
                      <a:pt x="18401" y="32626"/>
                      <a:pt x="18344" y="51304"/>
                    </a:cubicBezTo>
                    <a:cubicBezTo>
                      <a:pt x="18344" y="51333"/>
                      <a:pt x="18344" y="51371"/>
                      <a:pt x="18344" y="51399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8F480B9-00F9-7E4B-1ED4-CAA5743C074D}"/>
                  </a:ext>
                </a:extLst>
              </p:cNvPr>
              <p:cNvSpPr/>
              <p:nvPr/>
            </p:nvSpPr>
            <p:spPr>
              <a:xfrm>
                <a:off x="8033031" y="3373560"/>
                <a:ext cx="24381" cy="24381"/>
              </a:xfrm>
              <a:custGeom>
                <a:avLst/>
                <a:gdLst>
                  <a:gd name="connsiteX0" fmla="*/ 12442 w 24381"/>
                  <a:gd name="connsiteY0" fmla="*/ -794 h 24381"/>
                  <a:gd name="connsiteX1" fmla="*/ 24339 w 24381"/>
                  <a:gd name="connsiteY1" fmla="*/ 11684 h 24381"/>
                  <a:gd name="connsiteX2" fmla="*/ 11861 w 24381"/>
                  <a:gd name="connsiteY2" fmla="*/ 23580 h 24381"/>
                  <a:gd name="connsiteX3" fmla="*/ -36 w 24381"/>
                  <a:gd name="connsiteY3" fmla="*/ 11103 h 24381"/>
                  <a:gd name="connsiteX4" fmla="*/ -36 w 24381"/>
                  <a:gd name="connsiteY4" fmla="*/ 11017 h 24381"/>
                  <a:gd name="connsiteX5" fmla="*/ 12337 w 24381"/>
                  <a:gd name="connsiteY5" fmla="*/ -794 h 24381"/>
                  <a:gd name="connsiteX6" fmla="*/ 12442 w 24381"/>
                  <a:gd name="connsiteY6" fmla="*/ -794 h 2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1" h="24381">
                    <a:moveTo>
                      <a:pt x="12442" y="-794"/>
                    </a:moveTo>
                    <a:cubicBezTo>
                      <a:pt x="19176" y="-632"/>
                      <a:pt x="24501" y="4959"/>
                      <a:pt x="24339" y="11684"/>
                    </a:cubicBezTo>
                    <a:cubicBezTo>
                      <a:pt x="24177" y="18418"/>
                      <a:pt x="18586" y="23742"/>
                      <a:pt x="11861" y="23580"/>
                    </a:cubicBezTo>
                    <a:cubicBezTo>
                      <a:pt x="5127" y="23418"/>
                      <a:pt x="-198" y="17837"/>
                      <a:pt x="-36" y="11103"/>
                    </a:cubicBezTo>
                    <a:cubicBezTo>
                      <a:pt x="-36" y="11074"/>
                      <a:pt x="-36" y="11045"/>
                      <a:pt x="-36" y="11017"/>
                    </a:cubicBezTo>
                    <a:cubicBezTo>
                      <a:pt x="117" y="4340"/>
                      <a:pt x="5660" y="-956"/>
                      <a:pt x="12337" y="-794"/>
                    </a:cubicBezTo>
                    <a:cubicBezTo>
                      <a:pt x="12376" y="-794"/>
                      <a:pt x="12404" y="-794"/>
                      <a:pt x="12442" y="-794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74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3AA4F-44AC-5354-1ACD-D9AB0791B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428" y="1371437"/>
            <a:ext cx="7664635" cy="4109460"/>
          </a:xfrm>
        </p:spPr>
        <p:txBody>
          <a:bodyPr lIns="91440" tIns="45720" rIns="91440" bIns="45720" anchor="t"/>
          <a:lstStyle/>
          <a:p>
            <a:pPr marL="227965" indent="-227965"/>
            <a:r>
              <a:rPr lang="en-IN" dirty="0"/>
              <a:t>Introduction</a:t>
            </a:r>
          </a:p>
          <a:p>
            <a:pPr marL="227965" indent="-227965"/>
            <a:r>
              <a:rPr lang="en-IN" dirty="0"/>
              <a:t>Executive summary</a:t>
            </a:r>
          </a:p>
          <a:p>
            <a:pPr marL="227965" indent="-227965"/>
            <a:r>
              <a:rPr lang="en-IN" dirty="0">
                <a:ea typeface="+mn-lt"/>
                <a:cs typeface="+mn-lt"/>
              </a:rPr>
              <a:t>Different types of segment</a:t>
            </a:r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CB62-5DA0-0AF6-7D12-4AB01DA9C325}"/>
              </a:ext>
            </a:extLst>
          </p:cNvPr>
          <p:cNvSpPr txBox="1"/>
          <p:nvPr/>
        </p:nvSpPr>
        <p:spPr>
          <a:xfrm>
            <a:off x="941233" y="268941"/>
            <a:ext cx="6370544" cy="6553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Agenda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6542E-D3A8-D530-5B1B-8A9BFC1EA3B1}"/>
              </a:ext>
            </a:extLst>
          </p:cNvPr>
          <p:cNvSpPr txBox="1"/>
          <p:nvPr/>
        </p:nvSpPr>
        <p:spPr>
          <a:xfrm>
            <a:off x="1787376" y="2829484"/>
            <a:ext cx="4101352" cy="2446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savvy spenders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Golden Gems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Ageless Elite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Balance Boosters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VIP Roadsters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Wise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Wendys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07C8-F057-ED73-26EC-124D2E57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068" y="-1635"/>
            <a:ext cx="6424669" cy="1123858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chemeClr val="accent3"/>
                </a:solidFill>
              </a:rPr>
              <a:t>Introduction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8833C-D604-0B34-5DF3-6C06CE9AE2E1}"/>
              </a:ext>
            </a:extLst>
          </p:cNvPr>
          <p:cNvSpPr txBox="1"/>
          <p:nvPr/>
        </p:nvSpPr>
        <p:spPr>
          <a:xfrm>
            <a:off x="733947" y="1114985"/>
            <a:ext cx="10724295" cy="1625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US" sz="2000">
                <a:ea typeface="+mn-lt"/>
                <a:cs typeface="+mn-lt"/>
              </a:rPr>
              <a:t>The </a:t>
            </a:r>
            <a:r>
              <a:rPr lang="en-US" sz="2000" err="1">
                <a:ea typeface="+mn-lt"/>
                <a:cs typeface="+mn-lt"/>
              </a:rPr>
              <a:t>BeneFit</a:t>
            </a:r>
            <a:r>
              <a:rPr lang="en-US" sz="2000">
                <a:ea typeface="+mn-lt"/>
                <a:cs typeface="+mn-lt"/>
              </a:rPr>
              <a:t> Company (TBC) is a full-service insurance group based in Maryland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US" sz="2000">
                <a:ea typeface="+mn-lt"/>
                <a:cs typeface="+mn-lt"/>
              </a:rPr>
              <a:t>serving the United States including; Maryland, DC, Virginia, and Pennsylvania.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73DD4-4B9B-FB6C-295F-BDA827E55708}"/>
              </a:ext>
            </a:extLst>
          </p:cNvPr>
          <p:cNvSpPr/>
          <p:nvPr/>
        </p:nvSpPr>
        <p:spPr>
          <a:xfrm>
            <a:off x="7928638" y="4117602"/>
            <a:ext cx="2494635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5)Business insurance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4276B-D55D-B0CB-1625-08F1FB13CD56}"/>
              </a:ext>
            </a:extLst>
          </p:cNvPr>
          <p:cNvSpPr/>
          <p:nvPr/>
        </p:nvSpPr>
        <p:spPr>
          <a:xfrm>
            <a:off x="733460" y="3478866"/>
            <a:ext cx="2404976" cy="891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1)Employment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D51347-3132-A3B4-8441-573DA992D450}"/>
              </a:ext>
            </a:extLst>
          </p:cNvPr>
          <p:cNvSpPr/>
          <p:nvPr/>
        </p:nvSpPr>
        <p:spPr>
          <a:xfrm>
            <a:off x="733383" y="4756338"/>
            <a:ext cx="2404976" cy="891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2)Group insurance</a:t>
            </a:r>
            <a:r>
              <a:rPr lang="en-US" sz="1600" b="1">
                <a:solidFill>
                  <a:schemeClr val="tx1"/>
                </a:solidFill>
              </a:rPr>
              <a:t> 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DD3A3-5C23-D94E-1AEB-A026B290C9A6}"/>
              </a:ext>
            </a:extLst>
          </p:cNvPr>
          <p:cNvSpPr/>
          <p:nvPr/>
        </p:nvSpPr>
        <p:spPr>
          <a:xfrm>
            <a:off x="4431788" y="3478865"/>
            <a:ext cx="2304109" cy="891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3)Payroll services</a:t>
            </a:r>
            <a:r>
              <a:rPr lang="en-US" sz="1600" b="1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AEB55-A6F6-A343-E5C3-62355FCB6915}"/>
              </a:ext>
            </a:extLst>
          </p:cNvPr>
          <p:cNvSpPr/>
          <p:nvPr/>
        </p:nvSpPr>
        <p:spPr>
          <a:xfrm>
            <a:off x="4431769" y="4857191"/>
            <a:ext cx="2304108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4)Individual Services </a:t>
            </a:r>
            <a:r>
              <a:rPr lang="en-US" sz="1600" b="1">
                <a:solidFill>
                  <a:schemeClr val="tx1"/>
                </a:solidFill>
              </a:rPr>
              <a:t>  </a:t>
            </a:r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39B7C46E-6D87-32D5-A3B7-5D3B0665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5" y="6343363"/>
            <a:ext cx="2743557" cy="356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C1E682-6BD2-AFF6-A62E-F6547A50AEAA}"/>
              </a:ext>
            </a:extLst>
          </p:cNvPr>
          <p:cNvSpPr txBox="1"/>
          <p:nvPr/>
        </p:nvSpPr>
        <p:spPr>
          <a:xfrm>
            <a:off x="733925" y="2224367"/>
            <a:ext cx="12002163" cy="1045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/>
              <a:t>Motto</a:t>
            </a:r>
            <a:r>
              <a:rPr lang="en-US" sz="2400" b="1" i="1">
                <a:solidFill>
                  <a:schemeClr val="accent3"/>
                </a:solidFill>
              </a:rPr>
              <a:t> </a:t>
            </a:r>
            <a:r>
              <a:rPr lang="en-US" sz="2400" b="1" i="1"/>
              <a:t>:-</a:t>
            </a:r>
            <a:r>
              <a:rPr lang="en-US" sz="2400" b="1" i="1">
                <a:solidFill>
                  <a:schemeClr val="accent3"/>
                </a:solidFill>
                <a:ea typeface="+mn-lt"/>
                <a:cs typeface="+mn-lt"/>
              </a:rPr>
              <a:t>Finding insurance solutions to help clients handle challenges is our commitment.</a:t>
            </a:r>
            <a:endParaRPr lang="en-US" sz="2400" b="1" i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1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6ABA74-DD74-E2EB-704F-BA2EB5FB7728}"/>
              </a:ext>
            </a:extLst>
          </p:cNvPr>
          <p:cNvSpPr txBox="1"/>
          <p:nvPr/>
        </p:nvSpPr>
        <p:spPr>
          <a:xfrm>
            <a:off x="432783" y="365313"/>
            <a:ext cx="4323435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</a:rPr>
              <a:t>Executive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06D6B3-62CE-A05D-EC2C-D75F83FD9E3B}"/>
              </a:ext>
            </a:extLst>
          </p:cNvPr>
          <p:cNvSpPr/>
          <p:nvPr/>
        </p:nvSpPr>
        <p:spPr>
          <a:xfrm>
            <a:off x="798021" y="147918"/>
            <a:ext cx="914400" cy="208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5515E-CA85-E56D-8EF8-55587C45A2CB}"/>
              </a:ext>
            </a:extLst>
          </p:cNvPr>
          <p:cNvSpPr txBox="1"/>
          <p:nvPr/>
        </p:nvSpPr>
        <p:spPr>
          <a:xfrm>
            <a:off x="487455" y="1428749"/>
            <a:ext cx="2996478" cy="2318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Size of the populations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1- 20,701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2- 41,899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3- 34,312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4- 35,356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5 – 27,975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6- 39,753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7BD56-353B-FA38-4634-3990F7A0344E}"/>
              </a:ext>
            </a:extLst>
          </p:cNvPr>
          <p:cNvSpPr txBox="1"/>
          <p:nvPr/>
        </p:nvSpPr>
        <p:spPr>
          <a:xfrm>
            <a:off x="655544" y="4134970"/>
            <a:ext cx="1479176" cy="655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6C065-93FF-6593-6915-0896117DFC6D}"/>
              </a:ext>
            </a:extLst>
          </p:cNvPr>
          <p:cNvSpPr txBox="1"/>
          <p:nvPr/>
        </p:nvSpPr>
        <p:spPr>
          <a:xfrm>
            <a:off x="398739" y="4016667"/>
            <a:ext cx="1175554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Giving the Perseptive of each segment based on the given data 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The goal  is to tell the company how to market they insurance for the different segment in the different way.  </a:t>
            </a:r>
          </a:p>
        </p:txBody>
      </p:sp>
    </p:spTree>
    <p:extLst>
      <p:ext uri="{BB962C8B-B14F-4D97-AF65-F5344CB8AC3E}">
        <p14:creationId xmlns:p14="http://schemas.microsoft.com/office/powerpoint/2010/main" val="361809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4892365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01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5053975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Digital Savvy Spender</a:t>
            </a:r>
            <a:r>
              <a:rPr lang="en-US" sz="2800" b="1">
                <a:ea typeface="+mn-lt"/>
                <a:cs typeface="+mn-lt"/>
              </a:rPr>
              <a:t>s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101809" y="2982045"/>
            <a:ext cx="11982009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average age of this group is 55.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budget their finances and have over $50,000 in wealth resources and use low interest credit cards     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80% of individuals prefer online transactions, are active on Facebook and Twitter.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97% of people are book readers, with 32% interested in medical and health-related books.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Health-conscious book readers are highly willing to participate in sports, pay attention to diet and  nutrition, and often report            </a:t>
            </a:r>
          </a:p>
          <a:p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having health conditions like allergies and high blood pressure.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About 40% of the population is likely to donate to cancer treatments/patients.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Aligning marketing strategies with altruistic interests can increase brand loyalty and drive sales.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They are more likely to buy used mid-size cars.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80.39 % are of SFDU 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Average 2 people in Houshold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023573" y="546326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034177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023273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7841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 online portals and Social media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D83F0C-A740-4C7F-7EB4-EE99A6180CDF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C49330-5F49-CAA4-5369-E23C9712E799}"/>
              </a:ext>
            </a:extLst>
          </p:cNvPr>
          <p:cNvSpPr/>
          <p:nvPr/>
        </p:nvSpPr>
        <p:spPr>
          <a:xfrm>
            <a:off x="3833671" y="2222046"/>
            <a:ext cx="1362692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36EF33-C173-70D2-B2E3-9659CDD7FDC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62B49C-97E5-A235-7F7B-2388CB399F79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41F646-4718-20B4-036D-41BC1B3FB0D4}"/>
              </a:ext>
            </a:extLst>
          </p:cNvPr>
          <p:cNvSpPr/>
          <p:nvPr/>
        </p:nvSpPr>
        <p:spPr>
          <a:xfrm>
            <a:off x="8167379" y="1962469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361533-093E-3B5B-8430-A3689753EC4D}"/>
              </a:ext>
            </a:extLst>
          </p:cNvPr>
          <p:cNvSpPr/>
          <p:nvPr/>
        </p:nvSpPr>
        <p:spPr>
          <a:xfrm>
            <a:off x="7026284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3" name="Picture 22" descr="A person and person looking at a phone&#10;&#10;Description automatically generated with medium confidence">
            <a:extLst>
              <a:ext uri="{FF2B5EF4-FFF2-40B4-BE49-F238E27FC236}">
                <a16:creationId xmlns:a16="http://schemas.microsoft.com/office/drawing/2014/main" id="{EF3008DD-B96B-A406-6997-CF158BC620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4" y="590970"/>
            <a:ext cx="3464903" cy="23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Chart&#10;&#10;Description automatically generated">
            <a:extLst>
              <a:ext uri="{FF2B5EF4-FFF2-40B4-BE49-F238E27FC236}">
                <a16:creationId xmlns:a16="http://schemas.microsoft.com/office/drawing/2014/main" id="{3969B22D-D368-45E6-5091-AAE7CC09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02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Golden Gems</a:t>
            </a:r>
            <a:endParaRPr lang="en-US" sz="2800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82045"/>
            <a:ext cx="11992896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population is predominantly above 75 years of age.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 market size is dominated by individuals with a wealth of 30-35k dollars.   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These individuals frequently switch their online purchase channels.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prefer to pay in cash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buy health and beauty products via mail.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enjoy participating in sports but are not exercise enthusiasts.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do not use iPhones.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are very likely to purchase new non-luxury vehicles.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76.32 % are of SFDU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Average 2 people in Household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622365" y="546326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622082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4189812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Leverage direct mail campaigns, Offer flexible payment options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178" y="630370"/>
            <a:ext cx="2743557" cy="225954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FF42C9A-E58E-1DC4-8439-7F34E89B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88" y="642257"/>
            <a:ext cx="3375011" cy="226422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D922BB-5479-A8B0-9313-621F0251BEB1}"/>
              </a:ext>
            </a:extLst>
          </p:cNvPr>
          <p:cNvSpPr/>
          <p:nvPr/>
        </p:nvSpPr>
        <p:spPr>
          <a:xfrm>
            <a:off x="3833671" y="2222046"/>
            <a:ext cx="1362692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A639BA-A65A-B986-36BD-9CECC1FA25ED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8E3BE-39F6-6AB1-7760-E347D59DFBAE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F244527-49C4-0C6B-6E3E-64087B057094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6EDDFF3-42DA-9297-29DE-831DC88BD39E}"/>
              </a:ext>
            </a:extLst>
          </p:cNvPr>
          <p:cNvSpPr/>
          <p:nvPr/>
        </p:nvSpPr>
        <p:spPr>
          <a:xfrm>
            <a:off x="6275072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115A55-5C34-8CFF-CA87-B0D3B1901C3D}"/>
              </a:ext>
            </a:extLst>
          </p:cNvPr>
          <p:cNvSpPr/>
          <p:nvPr/>
        </p:nvSpPr>
        <p:spPr>
          <a:xfrm>
            <a:off x="8167379" y="1962469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pic>
        <p:nvPicPr>
          <p:cNvPr id="19" name="Graphic 19" descr="Building with solid fill">
            <a:extLst>
              <a:ext uri="{FF2B5EF4-FFF2-40B4-BE49-F238E27FC236}">
                <a16:creationId xmlns:a16="http://schemas.microsoft.com/office/drawing/2014/main" id="{CF01C623-224E-DE61-660E-8AD19ABFF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pic>
        <p:nvPicPr>
          <p:cNvPr id="22" name="Graphic 17" descr="Group of people outline">
            <a:extLst>
              <a:ext uri="{FF2B5EF4-FFF2-40B4-BE49-F238E27FC236}">
                <a16:creationId xmlns:a16="http://schemas.microsoft.com/office/drawing/2014/main" id="{8CA81FAC-5C9E-E411-12CB-0BBD358D4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03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</a:rPr>
              <a:t>The Ageless Elite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Majority of target audience has $4lac in wealth, with an average age of 72.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Health enthusiasts who enjoy magazines, sports, and cruises.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No social media presence, so traditional advertising methods are more effect</a:t>
            </a:r>
            <a:r>
              <a:rPr lang="en-US" sz="1400">
                <a:ea typeface="+mn-lt"/>
                <a:cs typeface="+mn-lt"/>
              </a:rPr>
              <a:t>ive.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Multiple policy ownership, prefer long-term plans, and value stability and security.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Comfortable with credit card usage.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Frequent charitable givers, providing an opportunity for companies to position themselves as socially responsible.</a:t>
            </a:r>
          </a:p>
          <a:p>
            <a:pPr algn="just"/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84.72 %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132444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132161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132144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4766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Offer discounts for loyalty ,Leverage referrals ,Print advertising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D33D2DD3-9DE2-E5ED-E12C-612204003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949" y="647882"/>
            <a:ext cx="2743557" cy="2263863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DAB0FF8F-C1B2-ECAD-FEA3-1D4549AF7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" y="647080"/>
            <a:ext cx="3375010" cy="225458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9C67CB-5EBE-C0C5-3724-B68AC4175041}"/>
              </a:ext>
            </a:extLst>
          </p:cNvPr>
          <p:cNvSpPr/>
          <p:nvPr/>
        </p:nvSpPr>
        <p:spPr>
          <a:xfrm>
            <a:off x="3833671" y="2222046"/>
            <a:ext cx="1351484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D9FB6F-9A4F-6B80-D99F-BF76C7F0B3EA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82FA59-1263-BABD-B4C5-70D18902C5ED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12656D5-7F1B-1B8A-0063-772741CC6486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8ACB6B4-2813-E6D3-8839-8E222047FA8B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44DB7E-2329-D30A-BB85-6821B7A7C0FD}"/>
              </a:ext>
            </a:extLst>
          </p:cNvPr>
          <p:cNvSpPr/>
          <p:nvPr/>
        </p:nvSpPr>
        <p:spPr>
          <a:xfrm>
            <a:off x="7744835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5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6216445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04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The Balance Boosters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Average wealth: 1.5-2 lac dollars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Average age: 75 years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Tend to use credit cards for balance transfers.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Prefer conservative investments and often work with investment brokers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Prioritize savings accounts and Frequently visit grocery stores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More likely to buy SUVs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May not be particularly health-conscious or involved in sports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Health insurance plans should offer affordable coverage with preventive care services</a:t>
            </a:r>
          </a:p>
          <a:p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80.57 %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591319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4048297" y="594223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3046663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In-Store Promotions,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Personalized Customer Services 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AE78BF9E-A870-CDB9-AF20-26CB19F0E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36996"/>
            <a:ext cx="2743557" cy="2274749"/>
          </a:xfrm>
          <a:prstGeom prst="rect">
            <a:avLst/>
          </a:prstGeom>
        </p:spPr>
      </p:pic>
      <p:pic>
        <p:nvPicPr>
          <p:cNvPr id="15" name="Picture 18" descr="A picture containing outdoor, ground, person, bag&#10;&#10;Description automatically generated">
            <a:extLst>
              <a:ext uri="{FF2B5EF4-FFF2-40B4-BE49-F238E27FC236}">
                <a16:creationId xmlns:a16="http://schemas.microsoft.com/office/drawing/2014/main" id="{1E9D2CFF-0696-7C38-2FFB-DD41F5CED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88" y="637293"/>
            <a:ext cx="3375010" cy="227415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8CABF6-06A5-ADA8-B6B3-F8205B19BFE8}"/>
              </a:ext>
            </a:extLst>
          </p:cNvPr>
          <p:cNvSpPr/>
          <p:nvPr/>
        </p:nvSpPr>
        <p:spPr>
          <a:xfrm>
            <a:off x="3923330" y="2222046"/>
            <a:ext cx="1295448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A4A55E-52D1-481E-B099-1F6140D3034A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9848E15-B6CB-3C3A-16E4-25D71DBA1CA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E61FAD-B1CC-F2CC-FC51-2E3DA721A76F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BF645CC-7168-DDD5-F9F0-C93F7DC0C805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DF29B0B-7060-02C9-1C1E-26BA166B2A8D}"/>
              </a:ext>
            </a:extLst>
          </p:cNvPr>
          <p:cNvSpPr/>
          <p:nvPr/>
        </p:nvSpPr>
        <p:spPr>
          <a:xfrm>
            <a:off x="7429108" y="2366280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4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05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The VIP Roadsters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They have  an average age of 69 years.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More than 90% of this segment has a wealth of 10lac+ dollars. 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tend to use specific hotel loyalty programs and are active users of investment resources.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Most people in this segment are iPhone users and They prefer personal travel more than 11+ days a year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have a high frequency of cultural event attendance and tend to attend live music shows.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  prefer to purchase imported luxury vehicles.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are also subscribers of Amazon Prime and own satellite radios.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85.93%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046963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3046680" y="59422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132144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Amazon Prime Advertising ,Targeted advertising and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High-end events.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11" name="Picture 14" descr="A picture containing outdoor, crowd&#10;&#10;Description automatically generated">
            <a:extLst>
              <a:ext uri="{FF2B5EF4-FFF2-40B4-BE49-F238E27FC236}">
                <a16:creationId xmlns:a16="http://schemas.microsoft.com/office/drawing/2014/main" id="{9246271C-5A04-6B37-F527-7FAD4C0DF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88" y="639386"/>
            <a:ext cx="3375010" cy="2269971"/>
          </a:xfrm>
          <a:prstGeom prst="rect">
            <a:avLst/>
          </a:prstGeom>
        </p:spPr>
      </p:pic>
      <p:pic>
        <p:nvPicPr>
          <p:cNvPr id="15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9BBD358-73BA-CEBE-D24C-333D175652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4949" y="649973"/>
            <a:ext cx="2743557" cy="225968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6040A1-9664-A3DA-11A3-417F9F0C436A}"/>
              </a:ext>
            </a:extLst>
          </p:cNvPr>
          <p:cNvSpPr/>
          <p:nvPr/>
        </p:nvSpPr>
        <p:spPr>
          <a:xfrm>
            <a:off x="3900915" y="2210840"/>
            <a:ext cx="1295448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C50112-AE95-20AD-0C9C-B027ADF45DD4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51A7AF-F08B-8746-5642-C00678386F6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E6B148-5712-45FB-170C-359DF427CFB1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8690EB-1372-D852-4152-5344F48F039C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C1B258-5842-04D6-94E4-4AC333379663}"/>
              </a:ext>
            </a:extLst>
          </p:cNvPr>
          <p:cNvSpPr/>
          <p:nvPr/>
        </p:nvSpPr>
        <p:spPr>
          <a:xfrm>
            <a:off x="8626693" y="2366280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81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Sub Heading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Sub Heading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SharedWithUsers xmlns="b41fe58b-a25b-4acc-bda3-1cc61b51d581">
      <UserInfo>
        <DisplayName/>
        <AccountId xsi:nil="true"/>
        <AccountType/>
      </UserInfo>
    </SharedWithUsers>
    <MediaLengthInSeconds xmlns="d83cb538-dcdc-441d-a642-0e643b97be3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E31902-415B-4C73-9F42-A193BAA22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45EF19-3222-409C-B80E-A1571DE88A5C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472607-8E2E-4A8E-8220-91C7F1821933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986</Words>
  <Application>Microsoft Office PowerPoint</Application>
  <PresentationFormat>Custom</PresentationFormat>
  <Paragraphs>196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PowerPoint Presentation</vt:lpstr>
      <vt:lpstr>PowerPoint Presentation</vt:lpstr>
      <vt:lpstr>Introduction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Teja Krishna Pulaganti</cp:lastModifiedBy>
  <cp:revision>11</cp:revision>
  <dcterms:created xsi:type="dcterms:W3CDTF">2018-11-06T00:42:49Z</dcterms:created>
  <dcterms:modified xsi:type="dcterms:W3CDTF">2023-03-23T07:32:05Z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Order">
    <vt:r8>783200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